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1053" r:id="rId3"/>
    <p:sldId id="257" r:id="rId4"/>
    <p:sldId id="1081" r:id="rId5"/>
    <p:sldId id="1054" r:id="rId6"/>
    <p:sldId id="1055" r:id="rId7"/>
    <p:sldId id="1056" r:id="rId8"/>
    <p:sldId id="260" r:id="rId9"/>
    <p:sldId id="1057" r:id="rId10"/>
    <p:sldId id="1058" r:id="rId11"/>
    <p:sldId id="1050" r:id="rId12"/>
    <p:sldId id="1060" r:id="rId13"/>
    <p:sldId id="1051" r:id="rId14"/>
    <p:sldId id="1061" r:id="rId15"/>
    <p:sldId id="1062" r:id="rId16"/>
    <p:sldId id="1068" r:id="rId17"/>
    <p:sldId id="1071" r:id="rId18"/>
    <p:sldId id="1063" r:id="rId19"/>
    <p:sldId id="1064" r:id="rId20"/>
    <p:sldId id="1067" r:id="rId21"/>
    <p:sldId id="1070" r:id="rId22"/>
    <p:sldId id="1065" r:id="rId23"/>
    <p:sldId id="1066" r:id="rId24"/>
    <p:sldId id="261" r:id="rId25"/>
    <p:sldId id="1069" r:id="rId26"/>
    <p:sldId id="1072" r:id="rId27"/>
    <p:sldId id="264" r:id="rId28"/>
    <p:sldId id="1073" r:id="rId29"/>
    <p:sldId id="1074" r:id="rId30"/>
    <p:sldId id="1076" r:id="rId31"/>
    <p:sldId id="1077" r:id="rId32"/>
    <p:sldId id="1078" r:id="rId33"/>
    <p:sldId id="1079" r:id="rId34"/>
    <p:sldId id="1080" r:id="rId35"/>
    <p:sldId id="10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0BD730B-00E3-47D3-B446-838768C9DC8D}">
          <p14:sldIdLst>
            <p14:sldId id="267"/>
            <p14:sldId id="1053"/>
            <p14:sldId id="257"/>
            <p14:sldId id="1081"/>
            <p14:sldId id="1054"/>
            <p14:sldId id="1055"/>
            <p14:sldId id="1056"/>
            <p14:sldId id="260"/>
            <p14:sldId id="1057"/>
            <p14:sldId id="1058"/>
            <p14:sldId id="1050"/>
            <p14:sldId id="1060"/>
            <p14:sldId id="1051"/>
            <p14:sldId id="1061"/>
            <p14:sldId id="1062"/>
            <p14:sldId id="1068"/>
            <p14:sldId id="1071"/>
            <p14:sldId id="1063"/>
            <p14:sldId id="1064"/>
            <p14:sldId id="1067"/>
            <p14:sldId id="1070"/>
            <p14:sldId id="1065"/>
            <p14:sldId id="1066"/>
            <p14:sldId id="261"/>
            <p14:sldId id="1069"/>
            <p14:sldId id="1072"/>
            <p14:sldId id="264"/>
            <p14:sldId id="1073"/>
            <p14:sldId id="1074"/>
            <p14:sldId id="1076"/>
            <p14:sldId id="1077"/>
            <p14:sldId id="1078"/>
            <p14:sldId id="1079"/>
            <p14:sldId id="1080"/>
            <p14:sldId id="10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FB5A-419D-A669-BE18-A08886F3A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64004-6B18-F3F6-1BAE-AE6CDDD930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A3F86-F010-1A7B-FFA5-694F1B1668F1}"/>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5" name="Footer Placeholder 4">
            <a:extLst>
              <a:ext uri="{FF2B5EF4-FFF2-40B4-BE49-F238E27FC236}">
                <a16:creationId xmlns:a16="http://schemas.microsoft.com/office/drawing/2014/main" id="{5E62B8D1-5DF0-DA06-D4CE-FD2630BD4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F184-0A77-0090-58B3-AC2ECDB1FC05}"/>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2741084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FBFE-969C-9818-0B19-6B2275B765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B89C3-3D33-86E8-F34F-BD8CE053F3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CF941-CA7B-F759-734D-6D4CEBB588B2}"/>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5" name="Footer Placeholder 4">
            <a:extLst>
              <a:ext uri="{FF2B5EF4-FFF2-40B4-BE49-F238E27FC236}">
                <a16:creationId xmlns:a16="http://schemas.microsoft.com/office/drawing/2014/main" id="{E5B43609-F9DB-96DB-840B-57D627E8E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1BF5C-7B1B-996D-1012-1E9642709B82}"/>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822708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880CBF-EB78-E4B7-BF1E-5AC59F8057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F3E976-5FE1-CDF9-269A-CA62100E8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B33F0D-B357-E9B4-D489-86CA73BD28D9}"/>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5" name="Footer Placeholder 4">
            <a:extLst>
              <a:ext uri="{FF2B5EF4-FFF2-40B4-BE49-F238E27FC236}">
                <a16:creationId xmlns:a16="http://schemas.microsoft.com/office/drawing/2014/main" id="{D3967594-4193-425C-6C8B-35EE54613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94378-3844-59A6-BE73-5CBDA9421AAF}"/>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41471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0A37-C47D-3444-D40B-30C26244C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BE762-7E01-8761-DE10-2CEF60C653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F9636-995A-4C33-1914-5092FFDA5885}"/>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5" name="Footer Placeholder 4">
            <a:extLst>
              <a:ext uri="{FF2B5EF4-FFF2-40B4-BE49-F238E27FC236}">
                <a16:creationId xmlns:a16="http://schemas.microsoft.com/office/drawing/2014/main" id="{ADA9F23C-AD61-25AB-4CB0-97DC92AC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CC06E-8437-0F16-DE9D-A146A9C59316}"/>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320113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550F-BD39-C30A-687D-956EA52C5B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31334-412B-A253-A30F-40903E4AE9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BACE73-DD51-99EA-18B3-ED6FC8B1586E}"/>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5" name="Footer Placeholder 4">
            <a:extLst>
              <a:ext uri="{FF2B5EF4-FFF2-40B4-BE49-F238E27FC236}">
                <a16:creationId xmlns:a16="http://schemas.microsoft.com/office/drawing/2014/main" id="{2EA00E2F-0F53-0544-3151-2B79A8A29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54B6B-FC7B-81F7-97B0-AB92D574510D}"/>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221543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B34D-22C5-7A40-FAD8-DD4E89A9D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EAF6FA-2634-3E99-0A85-0FDA8042CC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C5034-C5EE-DB25-D11B-1071FC22CC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D1102F-D217-EC42-8E2A-2F21D69A4524}"/>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6" name="Footer Placeholder 5">
            <a:extLst>
              <a:ext uri="{FF2B5EF4-FFF2-40B4-BE49-F238E27FC236}">
                <a16:creationId xmlns:a16="http://schemas.microsoft.com/office/drawing/2014/main" id="{EB8CC75F-6D4A-749B-7E10-EC6A62D70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D6A87-0B42-4ED8-3B72-9F33FFF98442}"/>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68652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7177-84CE-61E8-1A90-1620D2E088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8EBE7-1FE4-8F1D-16DF-BD0790C91A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2B118-ADDD-B7AD-97F4-F84061E64F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826D17-9724-DED1-2A0A-2D44DC18E6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60A1BA-9516-1B2A-9BAF-E7CE00009F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39FAE1-8789-D1B4-6A21-0E0B58425DD7}"/>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8" name="Footer Placeholder 7">
            <a:extLst>
              <a:ext uri="{FF2B5EF4-FFF2-40B4-BE49-F238E27FC236}">
                <a16:creationId xmlns:a16="http://schemas.microsoft.com/office/drawing/2014/main" id="{4FF89BEF-1A07-339B-9580-78D2020EDE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4986A0-DFE8-64F8-A734-7A9939905E33}"/>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219755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D8AA-910B-A253-093C-BFC83BC7B3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3ABCAA-1A55-9D53-38EC-1B6915B7FC86}"/>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4" name="Footer Placeholder 3">
            <a:extLst>
              <a:ext uri="{FF2B5EF4-FFF2-40B4-BE49-F238E27FC236}">
                <a16:creationId xmlns:a16="http://schemas.microsoft.com/office/drawing/2014/main" id="{B9166962-485F-9B4C-EF6C-68DE53BC9F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8517D2-CC01-7418-4F23-66AD90BA078A}"/>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1464922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17675-8F07-5276-3A95-0CCECF38DD3B}"/>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3" name="Footer Placeholder 2">
            <a:extLst>
              <a:ext uri="{FF2B5EF4-FFF2-40B4-BE49-F238E27FC236}">
                <a16:creationId xmlns:a16="http://schemas.microsoft.com/office/drawing/2014/main" id="{3D9AEA9D-9A0B-D816-AB6E-D3F577BF5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23CD7C-16D4-3F79-B9FD-3EAB06C421E9}"/>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314950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61BB-B1A5-D377-CAA4-28C5DB69C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A5F3AA-FE62-41C7-7DE4-C340B16FB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B80935-81FA-07FB-599B-2BA918C28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94B02-030D-3B69-CE69-6DD445049475}"/>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6" name="Footer Placeholder 5">
            <a:extLst>
              <a:ext uri="{FF2B5EF4-FFF2-40B4-BE49-F238E27FC236}">
                <a16:creationId xmlns:a16="http://schemas.microsoft.com/office/drawing/2014/main" id="{370B48E1-EDDF-B8E0-8527-C4C1FB5A7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6A4F6-C40D-2A02-8445-551F23577227}"/>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28845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3928-8C99-852A-10BE-5BB1F5D01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5B5A46-61B2-AC50-E532-AB2E0322C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DAB393-36FB-16A6-A675-AC0D6C954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C6D72-9909-BD36-F27D-F3B691255183}"/>
              </a:ext>
            </a:extLst>
          </p:cNvPr>
          <p:cNvSpPr>
            <a:spLocks noGrp="1"/>
          </p:cNvSpPr>
          <p:nvPr>
            <p:ph type="dt" sz="half" idx="10"/>
          </p:nvPr>
        </p:nvSpPr>
        <p:spPr/>
        <p:txBody>
          <a:bodyPr/>
          <a:lstStyle/>
          <a:p>
            <a:fld id="{FC4BCF42-662B-414A-8129-2A4B134F4CF5}" type="datetimeFigureOut">
              <a:rPr lang="en-US" smtClean="0"/>
              <a:t>11/30/2023</a:t>
            </a:fld>
            <a:endParaRPr lang="en-US"/>
          </a:p>
        </p:txBody>
      </p:sp>
      <p:sp>
        <p:nvSpPr>
          <p:cNvPr id="6" name="Footer Placeholder 5">
            <a:extLst>
              <a:ext uri="{FF2B5EF4-FFF2-40B4-BE49-F238E27FC236}">
                <a16:creationId xmlns:a16="http://schemas.microsoft.com/office/drawing/2014/main" id="{885C2A14-0445-3E16-C7F4-A4B796A49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0132-EF3A-75FF-D76A-801D9210CC77}"/>
              </a:ext>
            </a:extLst>
          </p:cNvPr>
          <p:cNvSpPr>
            <a:spLocks noGrp="1"/>
          </p:cNvSpPr>
          <p:nvPr>
            <p:ph type="sldNum" sz="quarter" idx="12"/>
          </p:nvPr>
        </p:nvSpPr>
        <p:spPr/>
        <p:txBody>
          <a:bodyPr/>
          <a:lstStyle/>
          <a:p>
            <a:fld id="{B9888E3E-18E2-48F6-9ED8-D8E25B8987D1}" type="slidenum">
              <a:rPr lang="en-US" smtClean="0"/>
              <a:t>‹#›</a:t>
            </a:fld>
            <a:endParaRPr lang="en-US"/>
          </a:p>
        </p:txBody>
      </p:sp>
    </p:spTree>
    <p:extLst>
      <p:ext uri="{BB962C8B-B14F-4D97-AF65-F5344CB8AC3E}">
        <p14:creationId xmlns:p14="http://schemas.microsoft.com/office/powerpoint/2010/main" val="385388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603B4A-BCD9-E4B0-1389-93A8FE54DC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497702-B72A-1F41-07EE-632FFADCE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75A37-FEC5-5CEB-EA77-71B17FD190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BCF42-662B-414A-8129-2A4B134F4CF5}" type="datetimeFigureOut">
              <a:rPr lang="en-US" smtClean="0"/>
              <a:t>11/30/2023</a:t>
            </a:fld>
            <a:endParaRPr lang="en-US"/>
          </a:p>
        </p:txBody>
      </p:sp>
      <p:sp>
        <p:nvSpPr>
          <p:cNvPr id="5" name="Footer Placeholder 4">
            <a:extLst>
              <a:ext uri="{FF2B5EF4-FFF2-40B4-BE49-F238E27FC236}">
                <a16:creationId xmlns:a16="http://schemas.microsoft.com/office/drawing/2014/main" id="{E7249E02-1F25-8C05-D35A-873520ACDC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B9002C-628A-1D36-96D4-8D284BF5BA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88E3E-18E2-48F6-9ED8-D8E25B8987D1}" type="slidenum">
              <a:rPr lang="en-US" smtClean="0"/>
              <a:t>‹#›</a:t>
            </a:fld>
            <a:endParaRPr lang="en-US"/>
          </a:p>
        </p:txBody>
      </p:sp>
    </p:spTree>
    <p:extLst>
      <p:ext uri="{BB962C8B-B14F-4D97-AF65-F5344CB8AC3E}">
        <p14:creationId xmlns:p14="http://schemas.microsoft.com/office/powerpoint/2010/main" val="176442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octor holding a stethoscope and a heart&#10;&#10;Description automatically generated with medium confidence">
            <a:extLst>
              <a:ext uri="{FF2B5EF4-FFF2-40B4-BE49-F238E27FC236}">
                <a16:creationId xmlns:a16="http://schemas.microsoft.com/office/drawing/2014/main" id="{804634A9-72FB-685E-E975-CB79E01BB052}"/>
              </a:ext>
            </a:extLst>
          </p:cNvPr>
          <p:cNvPicPr>
            <a:picLocks noChangeAspect="1"/>
          </p:cNvPicPr>
          <p:nvPr/>
        </p:nvPicPr>
        <p:blipFill rotWithShape="1">
          <a:blip r:embed="rId2">
            <a:extLst>
              <a:ext uri="{28A0092B-C50C-407E-A947-70E740481C1C}">
                <a14:useLocalDpi xmlns:a14="http://schemas.microsoft.com/office/drawing/2010/main" val="0"/>
              </a:ext>
            </a:extLst>
          </a:blip>
          <a:srcRect t="3660" b="12086"/>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669236C1-8947-8488-D1AF-7C69CA361804}"/>
              </a:ext>
            </a:extLst>
          </p:cNvPr>
          <p:cNvSpPr/>
          <p:nvPr/>
        </p:nvSpPr>
        <p:spPr>
          <a:xfrm>
            <a:off x="0" y="128016"/>
            <a:ext cx="12188952" cy="6856718"/>
          </a:xfrm>
          <a:prstGeom prst="rect">
            <a:avLst/>
          </a:prstGeom>
          <a:solidFill>
            <a:schemeClr val="accent1">
              <a:alpha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ABE1878-B9AE-FD24-761E-727B3709309E}"/>
              </a:ext>
            </a:extLst>
          </p:cNvPr>
          <p:cNvGrpSpPr/>
          <p:nvPr/>
        </p:nvGrpSpPr>
        <p:grpSpPr>
          <a:xfrm>
            <a:off x="141732" y="25939"/>
            <a:ext cx="11905487" cy="4347266"/>
            <a:chOff x="153599" y="1283087"/>
            <a:chExt cx="11914631" cy="2887195"/>
          </a:xfrm>
        </p:grpSpPr>
        <p:grpSp>
          <p:nvGrpSpPr>
            <p:cNvPr id="7" name="Group 6">
              <a:extLst>
                <a:ext uri="{FF2B5EF4-FFF2-40B4-BE49-F238E27FC236}">
                  <a16:creationId xmlns:a16="http://schemas.microsoft.com/office/drawing/2014/main" id="{2163011C-5D7A-E971-637F-EBCBF8E27322}"/>
                </a:ext>
              </a:extLst>
            </p:cNvPr>
            <p:cNvGrpSpPr/>
            <p:nvPr/>
          </p:nvGrpSpPr>
          <p:grpSpPr>
            <a:xfrm>
              <a:off x="153599" y="1283087"/>
              <a:ext cx="11914631" cy="2887195"/>
              <a:chOff x="153599" y="257676"/>
              <a:chExt cx="11914631" cy="2887195"/>
            </a:xfrm>
          </p:grpSpPr>
          <p:sp>
            <p:nvSpPr>
              <p:cNvPr id="8" name="TextBox 7">
                <a:extLst>
                  <a:ext uri="{FF2B5EF4-FFF2-40B4-BE49-F238E27FC236}">
                    <a16:creationId xmlns:a16="http://schemas.microsoft.com/office/drawing/2014/main" id="{FB5C20A3-3C60-2007-F965-279D10BD6702}"/>
                  </a:ext>
                </a:extLst>
              </p:cNvPr>
              <p:cNvSpPr txBox="1"/>
              <p:nvPr/>
            </p:nvSpPr>
            <p:spPr>
              <a:xfrm>
                <a:off x="153599" y="257676"/>
                <a:ext cx="11914631" cy="674543"/>
              </a:xfrm>
              <a:prstGeom prst="rect">
                <a:avLst/>
              </a:prstGeom>
              <a:noFill/>
            </p:spPr>
            <p:txBody>
              <a:bodyPr wrap="square" rtlCol="0">
                <a:spAutoFit/>
              </a:bodyPr>
              <a:lstStyle/>
              <a:p>
                <a:r>
                  <a:rPr lang="en-US" sz="6000" b="1" dirty="0">
                    <a:solidFill>
                      <a:schemeClr val="bg1">
                        <a:lumMod val="95000"/>
                      </a:schemeClr>
                    </a:solidFill>
                    <a:effectLst>
                      <a:outerShdw blurRad="38100" dist="38100" dir="2700000" algn="tl">
                        <a:srgbClr val="000000">
                          <a:alpha val="43137"/>
                        </a:srgbClr>
                      </a:outerShdw>
                    </a:effectLst>
                    <a:latin typeface="Lora" pitchFamily="2" charset="0"/>
                  </a:rPr>
                  <a:t>Diabetes prediction using M.L</a:t>
                </a:r>
              </a:p>
            </p:txBody>
          </p:sp>
          <p:sp>
            <p:nvSpPr>
              <p:cNvPr id="9" name="TextBox 8">
                <a:extLst>
                  <a:ext uri="{FF2B5EF4-FFF2-40B4-BE49-F238E27FC236}">
                    <a16:creationId xmlns:a16="http://schemas.microsoft.com/office/drawing/2014/main" id="{066D0CB6-5B40-8A7F-AB58-C5C26F22F5FA}"/>
                  </a:ext>
                </a:extLst>
              </p:cNvPr>
              <p:cNvSpPr txBox="1">
                <a:spLocks/>
              </p:cNvSpPr>
              <p:nvPr/>
            </p:nvSpPr>
            <p:spPr>
              <a:xfrm>
                <a:off x="2973628" y="2470328"/>
                <a:ext cx="5616695" cy="674543"/>
              </a:xfrm>
              <a:prstGeom prst="rect">
                <a:avLst/>
              </a:prstGeom>
              <a:noFill/>
            </p:spPr>
            <p:txBody>
              <a:bodyPr wrap="square">
                <a:spAutoFit/>
              </a:bodyPr>
              <a:lstStyle/>
              <a:p>
                <a:pPr algn="ctr"/>
                <a:r>
                  <a:rPr lang="en-US" sz="2000" b="1" i="1" dirty="0">
                    <a:solidFill>
                      <a:schemeClr val="bg1"/>
                    </a:solidFill>
                    <a:latin typeface="Lora" panose="020F0502020204030204" pitchFamily="2" charset="0"/>
                  </a:rPr>
                  <a:t>Department of Computer Science</a:t>
                </a:r>
              </a:p>
              <a:p>
                <a:pPr algn="ctr"/>
                <a:r>
                  <a:rPr lang="en-US" sz="2000" b="1" i="1" dirty="0">
                    <a:solidFill>
                      <a:schemeClr val="bg1"/>
                    </a:solidFill>
                    <a:latin typeface="Lora" panose="020F0502020204030204" pitchFamily="2" charset="0"/>
                  </a:rPr>
                  <a:t>University of Kashmir</a:t>
                </a:r>
              </a:p>
              <a:p>
                <a:endParaRPr lang="en-US" sz="2000" dirty="0"/>
              </a:p>
            </p:txBody>
          </p:sp>
        </p:grpSp>
        <p:sp>
          <p:nvSpPr>
            <p:cNvPr id="11" name="Oval 10">
              <a:extLst>
                <a:ext uri="{FF2B5EF4-FFF2-40B4-BE49-F238E27FC236}">
                  <a16:creationId xmlns:a16="http://schemas.microsoft.com/office/drawing/2014/main" id="{58CAF27F-17F4-B2EA-5877-54D647E458C1}"/>
                </a:ext>
              </a:extLst>
            </p:cNvPr>
            <p:cNvSpPr/>
            <p:nvPr/>
          </p:nvSpPr>
          <p:spPr>
            <a:xfrm>
              <a:off x="3301582" y="3583471"/>
              <a:ext cx="298938" cy="298938"/>
            </a:xfrm>
            <a:prstGeom prst="ellipse">
              <a:avLst/>
            </a:prstGeom>
            <a:solidFill>
              <a:schemeClr val="bg1"/>
            </a:solidFill>
            <a:ln>
              <a:noFill/>
            </a:ln>
            <a:effectLst>
              <a:outerShdw blurRad="50800" sx="102000" sy="102000" algn="ctr" rotWithShape="0">
                <a:prstClr val="black">
                  <a:alpha val="1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D477AB-C44B-3B25-D65D-BF598AC2E226}"/>
                </a:ext>
              </a:extLst>
            </p:cNvPr>
            <p:cNvSpPr/>
            <p:nvPr/>
          </p:nvSpPr>
          <p:spPr>
            <a:xfrm>
              <a:off x="8396120" y="3583471"/>
              <a:ext cx="298938" cy="298938"/>
            </a:xfrm>
            <a:prstGeom prst="ellipse">
              <a:avLst/>
            </a:prstGeom>
            <a:solidFill>
              <a:schemeClr val="bg1"/>
            </a:solidFill>
            <a:ln>
              <a:noFill/>
            </a:ln>
            <a:effectLst>
              <a:outerShdw blurRad="50800" sx="102000" sy="102000" algn="ctr" rotWithShape="0">
                <a:prstClr val="black">
                  <a:alpha val="1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2359A4B-C85F-2A2A-9A5D-BC40F0984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159" y="1290100"/>
            <a:ext cx="2667851" cy="2031746"/>
          </a:xfrm>
          <a:prstGeom prst="rect">
            <a:avLst/>
          </a:prstGeom>
        </p:spPr>
      </p:pic>
      <p:sp>
        <p:nvSpPr>
          <p:cNvPr id="4" name="TextBox 6">
            <a:extLst>
              <a:ext uri="{FF2B5EF4-FFF2-40B4-BE49-F238E27FC236}">
                <a16:creationId xmlns:a16="http://schemas.microsoft.com/office/drawing/2014/main" id="{D6797D0B-BCF6-1076-0795-9BA589D3142D}"/>
              </a:ext>
            </a:extLst>
          </p:cNvPr>
          <p:cNvSpPr txBox="1"/>
          <p:nvPr/>
        </p:nvSpPr>
        <p:spPr>
          <a:xfrm>
            <a:off x="228637" y="4968532"/>
            <a:ext cx="299005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chemeClr val="bg1"/>
                </a:solidFill>
                <a:latin typeface="Lora" panose="020F0502020204030204" pitchFamily="2" charset="0"/>
              </a:rPr>
              <a:t>Supervised by:</a:t>
            </a:r>
          </a:p>
          <a:p>
            <a:r>
              <a:rPr lang="en-US" sz="2400" i="1" dirty="0">
                <a:solidFill>
                  <a:schemeClr val="bg1"/>
                </a:solidFill>
                <a:latin typeface="Lora" panose="020F0502020204030204" pitchFamily="2" charset="0"/>
              </a:rPr>
              <a:t>Dr. Manzoor Ahmad Chachoo</a:t>
            </a:r>
          </a:p>
          <a:p>
            <a:r>
              <a:rPr lang="en-US" sz="2400" i="1" dirty="0">
                <a:solidFill>
                  <a:schemeClr val="bg1"/>
                </a:solidFill>
                <a:latin typeface="Lora" panose="020F0502020204030204" pitchFamily="2" charset="0"/>
              </a:rPr>
              <a:t>(Scientist-D)</a:t>
            </a:r>
          </a:p>
        </p:txBody>
      </p:sp>
      <p:sp>
        <p:nvSpPr>
          <p:cNvPr id="15" name="TextBox 8">
            <a:extLst>
              <a:ext uri="{FF2B5EF4-FFF2-40B4-BE49-F238E27FC236}">
                <a16:creationId xmlns:a16="http://schemas.microsoft.com/office/drawing/2014/main" id="{997044E8-1A15-D3DD-E130-C711DB0915C9}"/>
              </a:ext>
            </a:extLst>
          </p:cNvPr>
          <p:cNvSpPr txBox="1"/>
          <p:nvPr/>
        </p:nvSpPr>
        <p:spPr>
          <a:xfrm>
            <a:off x="9079992" y="4963106"/>
            <a:ext cx="2811779"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chemeClr val="bg1"/>
                </a:solidFill>
                <a:latin typeface="Lora" panose="020F0502020204030204" pitchFamily="2" charset="0"/>
              </a:rPr>
              <a:t>Presented by:</a:t>
            </a:r>
          </a:p>
          <a:p>
            <a:r>
              <a:rPr lang="en-US" sz="2400" i="1" dirty="0">
                <a:solidFill>
                  <a:schemeClr val="bg1"/>
                </a:solidFill>
                <a:latin typeface="Lora" panose="020F0502020204030204" pitchFamily="2" charset="0"/>
              </a:rPr>
              <a:t> Syed Farman Ali- 21045110034</a:t>
            </a:r>
          </a:p>
          <a:p>
            <a:endParaRPr lang="en-US" sz="2400" i="1" dirty="0"/>
          </a:p>
        </p:txBody>
      </p:sp>
    </p:spTree>
    <p:extLst>
      <p:ext uri="{BB962C8B-B14F-4D97-AF65-F5344CB8AC3E}">
        <p14:creationId xmlns:p14="http://schemas.microsoft.com/office/powerpoint/2010/main" val="640413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9FB70-8ABB-4929-6AEA-B57AC7D012CF}"/>
              </a:ext>
            </a:extLst>
          </p:cNvPr>
          <p:cNvPicPr>
            <a:picLocks noChangeAspect="1"/>
          </p:cNvPicPr>
          <p:nvPr/>
        </p:nvPicPr>
        <p:blipFill>
          <a:blip r:embed="rId2"/>
          <a:stretch>
            <a:fillRect/>
          </a:stretch>
        </p:blipFill>
        <p:spPr>
          <a:xfrm>
            <a:off x="242036" y="429768"/>
            <a:ext cx="11341936" cy="5248656"/>
          </a:xfrm>
          <a:prstGeom prst="rect">
            <a:avLst/>
          </a:prstGeom>
        </p:spPr>
      </p:pic>
    </p:spTree>
    <p:extLst>
      <p:ext uri="{BB962C8B-B14F-4D97-AF65-F5344CB8AC3E}">
        <p14:creationId xmlns:p14="http://schemas.microsoft.com/office/powerpoint/2010/main" val="1867152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a:solidFill>
                  <a:schemeClr val="accent1"/>
                </a:solidFill>
                <a:latin typeface="Lora" pitchFamily="2" charset="0"/>
                <a:ea typeface="Cambria" panose="02040503050406030204" pitchFamily="18" charset="0"/>
                <a:sym typeface="Arial"/>
              </a:rPr>
              <a:t>Data preprocessing</a:t>
            </a:r>
          </a:p>
        </p:txBody>
      </p:sp>
      <p:grpSp>
        <p:nvGrpSpPr>
          <p:cNvPr id="6" name="Group 5">
            <a:extLst>
              <a:ext uri="{FF2B5EF4-FFF2-40B4-BE49-F238E27FC236}">
                <a16:creationId xmlns:a16="http://schemas.microsoft.com/office/drawing/2014/main" id="{CAD4234C-A372-C4B9-0546-1D910B72B927}"/>
              </a:ext>
            </a:extLst>
          </p:cNvPr>
          <p:cNvGrpSpPr/>
          <p:nvPr/>
        </p:nvGrpSpPr>
        <p:grpSpPr>
          <a:xfrm>
            <a:off x="932957" y="1290638"/>
            <a:ext cx="10420843" cy="4905190"/>
            <a:chOff x="932957" y="1290638"/>
            <a:chExt cx="10420843" cy="4905190"/>
          </a:xfrm>
        </p:grpSpPr>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932957"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r>
                <a:rPr lang="en-GB" sz="1800" dirty="0">
                  <a:latin typeface="Lora" pitchFamily="2" charset="0"/>
                  <a:ea typeface="Arial"/>
                  <a:cs typeface="Helvetica" panose="020B0604020202020204" pitchFamily="34" charset="0"/>
                  <a:sym typeface="Arial"/>
                </a:rPr>
                <a:t>Data preprocessing is essential for effective data analysis and machine learning. It encompasses cleaning, transforming, and organizing raw data to create a format suitable for analysis or model training. The objective is to enhance data quality, ensuring it meets the requirements for meaningful analysis and model development.</a:t>
              </a:r>
              <a:r>
                <a:rPr lang="en-US" sz="1800" dirty="0">
                  <a:latin typeface="Lora" pitchFamily="2" charset="0"/>
                  <a:ea typeface="Arial"/>
                  <a:cs typeface="Helvetica" panose="020B0604020202020204" pitchFamily="34" charset="0"/>
                  <a:sym typeface="Arial"/>
                </a:rPr>
                <a:t>.</a:t>
              </a: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1027714" y="2462253"/>
              <a:ext cx="10326086" cy="3733575"/>
            </a:xfrm>
            <a:prstGeom prst="rect">
              <a:avLst/>
            </a:prstGeom>
            <a:noFill/>
            <a:ln>
              <a:noFill/>
            </a:ln>
          </p:spPr>
          <p:txBody>
            <a:bodyPr spcFirstLastPara="1" wrap="square" lIns="0" tIns="0" rIns="0" bIns="0" anchor="ctr" anchorCtr="0">
              <a:noAutofit/>
            </a:bodyPr>
            <a:lstStyle/>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GB" sz="1800" b="0" i="0" u="none" strike="noStrike" kern="0" cap="none" spc="0" normalizeH="0" baseline="0" noProof="0" dirty="0">
                  <a:ln>
                    <a:noFill/>
                  </a:ln>
                  <a:solidFill>
                    <a:schemeClr val="accent1"/>
                  </a:solidFill>
                  <a:effectLst/>
                  <a:uLnTx/>
                  <a:uFillTx/>
                  <a:latin typeface="Lora" pitchFamily="2" charset="0"/>
                  <a:cs typeface="Helvetica" panose="020B0604020202020204" pitchFamily="34" charset="0"/>
                  <a:sym typeface="Arial"/>
                </a:rPr>
                <a:t>The main two </a:t>
              </a:r>
              <a:r>
                <a:rPr lang="en-US" kern="0" dirty="0">
                  <a:solidFill>
                    <a:schemeClr val="accent1"/>
                  </a:solidFill>
                  <a:latin typeface="Lora" pitchFamily="2" charset="0"/>
                  <a:cs typeface="Helvetica" panose="020B0604020202020204" pitchFamily="34" charset="0"/>
                </a:rPr>
                <a:t>techniques in our dataset are</a:t>
              </a:r>
              <a:r>
                <a:rPr lang="en-US" dirty="0"/>
                <a:t>:</a:t>
              </a: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lang="en-IN" b="0" i="0" dirty="0" err="1">
                  <a:solidFill>
                    <a:schemeClr val="tx1">
                      <a:lumMod val="95000"/>
                      <a:lumOff val="5000"/>
                    </a:schemeClr>
                  </a:solidFill>
                  <a:effectLst/>
                  <a:latin typeface="Söhne Mono"/>
                </a:rPr>
                <a:t>StandardScaler</a:t>
              </a:r>
              <a:endParaRPr lang="en-IN" b="0" i="0" dirty="0">
                <a:solidFill>
                  <a:schemeClr val="tx1">
                    <a:lumMod val="95000"/>
                    <a:lumOff val="5000"/>
                  </a:schemeClr>
                </a:solidFill>
                <a:effectLst/>
                <a:latin typeface="Söhne Mono"/>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lang="en-IN" b="0" i="0" kern="0" dirty="0" err="1">
                  <a:solidFill>
                    <a:schemeClr val="tx1">
                      <a:lumMod val="95000"/>
                      <a:lumOff val="5000"/>
                    </a:schemeClr>
                  </a:solidFill>
                  <a:effectLst/>
                  <a:latin typeface="Söhne Mono"/>
                  <a:cs typeface="Helvetica" panose="020B0604020202020204" pitchFamily="34" charset="0"/>
                  <a:sym typeface="Arial"/>
                </a:rPr>
                <a:t>SimpleImputer</a:t>
              </a:r>
              <a:endParaRPr kumimoji="0" sz="1800" b="0" i="0" u="none" strike="noStrike" kern="0" cap="none" spc="0" normalizeH="0" baseline="0" noProof="0" dirty="0">
                <a:ln>
                  <a:noFill/>
                </a:ln>
                <a:solidFill>
                  <a:schemeClr val="tx1">
                    <a:lumMod val="95000"/>
                    <a:lumOff val="5000"/>
                  </a:schemeClr>
                </a:solidFill>
                <a:effectLst/>
                <a:uLnTx/>
                <a:uFillTx/>
                <a:latin typeface="Lora" pitchFamily="2" charset="0"/>
                <a:cs typeface="Helvetica" panose="020B0604020202020204" pitchFamily="34" charset="0"/>
                <a:sym typeface="Arial"/>
              </a:endParaRPr>
            </a:p>
          </p:txBody>
        </p:sp>
      </p:grpSp>
    </p:spTree>
    <p:extLst>
      <p:ext uri="{BB962C8B-B14F-4D97-AF65-F5344CB8AC3E}">
        <p14:creationId xmlns:p14="http://schemas.microsoft.com/office/powerpoint/2010/main" val="1847142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a:ln w="11430"/>
                <a:effectLst>
                  <a:outerShdw blurRad="50800" dist="39000" dir="5460000" algn="tl">
                    <a:srgbClr val="000000">
                      <a:alpha val="38000"/>
                    </a:srgbClr>
                  </a:outerShdw>
                </a:effectLst>
                <a:latin typeface="Lora" pitchFamily="2" charset="0"/>
              </a:rPr>
              <a:t>Feature selection</a:t>
            </a:r>
            <a:endParaRPr lang="en-US" sz="4000" b="1" dirty="0">
              <a:solidFill>
                <a:schemeClr val="accent1"/>
              </a:solidFill>
              <a:latin typeface="Lora" pitchFamily="2" charset="0"/>
              <a:ea typeface="Cambria" panose="02040503050406030204" pitchFamily="18" charset="0"/>
              <a:sym typeface="Arial"/>
            </a:endParaRPr>
          </a:p>
        </p:txBody>
      </p:sp>
      <p:grpSp>
        <p:nvGrpSpPr>
          <p:cNvPr id="6" name="Group 5">
            <a:extLst>
              <a:ext uri="{FF2B5EF4-FFF2-40B4-BE49-F238E27FC236}">
                <a16:creationId xmlns:a16="http://schemas.microsoft.com/office/drawing/2014/main" id="{CAD4234C-A372-C4B9-0546-1D910B72B927}"/>
              </a:ext>
            </a:extLst>
          </p:cNvPr>
          <p:cNvGrpSpPr/>
          <p:nvPr/>
        </p:nvGrpSpPr>
        <p:grpSpPr>
          <a:xfrm>
            <a:off x="838200" y="1290638"/>
            <a:ext cx="10515600" cy="4905190"/>
            <a:chOff x="838200" y="1290638"/>
            <a:chExt cx="10515600" cy="4905190"/>
          </a:xfrm>
        </p:grpSpPr>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838200"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endParaRPr lang="en-US" sz="1800" dirty="0">
                <a:latin typeface="Lora" pitchFamily="2" charset="0"/>
                <a:ea typeface="Arial"/>
                <a:cs typeface="Helvetica" panose="020B0604020202020204" pitchFamily="34" charset="0"/>
                <a:sym typeface="Arial"/>
              </a:endParaRP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1027714" y="2462253"/>
              <a:ext cx="10326086" cy="3733575"/>
            </a:xfrm>
            <a:prstGeom prst="rect">
              <a:avLst/>
            </a:prstGeom>
            <a:noFill/>
            <a:ln>
              <a:noFill/>
            </a:ln>
          </p:spPr>
          <p:txBody>
            <a:bodyPr spcFirstLastPara="1" wrap="square" lIns="0" tIns="0" rIns="0" bIns="0" anchor="ctr" anchorCtr="0">
              <a:noAutofit/>
            </a:bodyPr>
            <a:lstStyle/>
            <a:p>
              <a:pPr marL="211662" marR="0" lvl="0" defTabSz="1219170" rtl="0" eaLnBrk="1" fontAlgn="auto" latinLnBrk="0" hangingPunct="1">
                <a:lnSpc>
                  <a:spcPct val="115000"/>
                </a:lnSpc>
                <a:spcBef>
                  <a:spcPts val="0"/>
                </a:spcBef>
                <a:spcAft>
                  <a:spcPts val="0"/>
                </a:spcAft>
                <a:buClr>
                  <a:srgbClr val="000000"/>
                </a:buClr>
                <a:buSzPct val="100000"/>
                <a:tabLst/>
                <a:defRPr/>
              </a:pPr>
              <a:r>
                <a:rPr lang="en-GB" b="0" i="0" dirty="0">
                  <a:solidFill>
                    <a:srgbClr val="0F0F0F"/>
                  </a:solidFill>
                  <a:effectLst/>
                  <a:latin typeface="Söhne"/>
                </a:rPr>
                <a:t>Break down the dataset into features (X) and the target variable (y).</a:t>
              </a:r>
            </a:p>
            <a:p>
              <a:pPr marL="211662" defTabSz="1219170">
                <a:lnSpc>
                  <a:spcPct val="115000"/>
                </a:lnSpc>
                <a:buClr>
                  <a:srgbClr val="000000"/>
                </a:buClr>
                <a:buSzPct val="100000"/>
                <a:defRPr/>
              </a:pPr>
              <a:r>
                <a:rPr kumimoji="0" lang="en-PK" altLang="en-PK" b="1" i="0" u="none" strike="noStrike" cap="none" normalizeH="0" baseline="0" dirty="0">
                  <a:ln>
                    <a:noFill/>
                  </a:ln>
                  <a:solidFill>
                    <a:schemeClr val="tx1"/>
                  </a:solidFill>
                  <a:effectLst/>
                  <a:latin typeface="Söhne Mono"/>
                </a:rPr>
                <a:t>X</a:t>
              </a:r>
              <a:r>
                <a:rPr kumimoji="0" lang="en-PK" altLang="en-PK" sz="1800" b="0" i="0" u="none" strike="noStrike" cap="none" normalizeH="0" baseline="0" dirty="0">
                  <a:ln>
                    <a:noFill/>
                  </a:ln>
                  <a:solidFill>
                    <a:srgbClr val="0F0F0F"/>
                  </a:solidFill>
                  <a:effectLst/>
                  <a:latin typeface="Söhne"/>
                </a:rPr>
                <a:t>: Contains all the features (independent variables) except the "Outcome" column.</a:t>
              </a:r>
              <a:endParaRPr kumimoji="0" lang="en-GB" altLang="en-PK" sz="1800" b="0" i="0" u="none" strike="noStrike" cap="none" normalizeH="0" baseline="0" dirty="0">
                <a:ln>
                  <a:noFill/>
                </a:ln>
                <a:solidFill>
                  <a:srgbClr val="0F0F0F"/>
                </a:solidFill>
                <a:effectLst/>
                <a:latin typeface="Söhne"/>
              </a:endParaRPr>
            </a:p>
            <a:p>
              <a:pPr marL="211662" defTabSz="1219170">
                <a:lnSpc>
                  <a:spcPct val="115000"/>
                </a:lnSpc>
                <a:buClr>
                  <a:srgbClr val="000000"/>
                </a:buClr>
                <a:buSzPct val="100000"/>
                <a:defRPr/>
              </a:pPr>
              <a:r>
                <a:rPr kumimoji="0" lang="en-PK" altLang="en-PK" b="1" i="0" u="none" strike="noStrike" cap="none" normalizeH="0" baseline="0" dirty="0">
                  <a:ln>
                    <a:noFill/>
                  </a:ln>
                  <a:solidFill>
                    <a:schemeClr val="tx1"/>
                  </a:solidFill>
                  <a:effectLst/>
                  <a:latin typeface="Söhne Mono"/>
                </a:rPr>
                <a:t>y</a:t>
              </a:r>
              <a:r>
                <a:rPr kumimoji="0" lang="en-PK" altLang="en-PK" sz="1800" b="0" i="0" u="none" strike="noStrike" cap="none" normalizeH="0" baseline="0" dirty="0">
                  <a:ln>
                    <a:noFill/>
                  </a:ln>
                  <a:solidFill>
                    <a:srgbClr val="0F0F0F"/>
                  </a:solidFill>
                  <a:effectLst/>
                  <a:latin typeface="Söhne"/>
                </a:rPr>
                <a:t>: Represents the target variable, which is the "Outcome" column</a:t>
              </a:r>
              <a:r>
                <a:rPr kumimoji="0" lang="en-PK" altLang="en-PK" sz="1050" b="0" i="0" u="none" strike="noStrike" cap="none" normalizeH="0" baseline="0" dirty="0">
                  <a:ln>
                    <a:noFill/>
                  </a:ln>
                  <a:solidFill>
                    <a:schemeClr val="tx1"/>
                  </a:solidFill>
                  <a:effectLst/>
                </a:rPr>
                <a:t> </a:t>
              </a:r>
              <a:endParaRPr kumimoji="0" lang="en-PK" altLang="en-PK" sz="2800" b="0" i="0" u="none" strike="noStrike" cap="none" normalizeH="0" baseline="0" dirty="0">
                <a:ln>
                  <a:noFill/>
                </a:ln>
                <a:solidFill>
                  <a:schemeClr val="tx1"/>
                </a:solidFill>
                <a:effectLst/>
                <a:latin typeface="Arial" panose="020B0604020202020204" pitchFamily="34" charset="0"/>
              </a:endParaRPr>
            </a:p>
            <a:p>
              <a:pPr marL="211662" defTabSz="1219170">
                <a:lnSpc>
                  <a:spcPct val="115000"/>
                </a:lnSpc>
                <a:buClr>
                  <a:srgbClr val="000000"/>
                </a:buClr>
                <a:buSzPct val="100000"/>
                <a:defRPr/>
              </a:pPr>
              <a:endParaRPr kumimoji="0" lang="en-GB" altLang="en-PK" sz="1800" b="0" i="0" u="none" strike="noStrike" cap="none" normalizeH="0" baseline="0" dirty="0">
                <a:ln>
                  <a:noFill/>
                </a:ln>
                <a:solidFill>
                  <a:srgbClr val="0F0F0F"/>
                </a:solidFill>
                <a:effectLst/>
                <a:latin typeface="Söhne"/>
              </a:endParaRPr>
            </a:p>
            <a:p>
              <a:pPr marL="211662" defTabSz="1219170">
                <a:lnSpc>
                  <a:spcPct val="115000"/>
                </a:lnSpc>
                <a:buClr>
                  <a:srgbClr val="000000"/>
                </a:buClr>
                <a:buSzPct val="100000"/>
                <a:defRPr/>
              </a:pPr>
              <a:r>
                <a:rPr kumimoji="0" lang="en-PK" altLang="en-PK" sz="1050" b="0" i="0" u="none" strike="noStrike" cap="none" normalizeH="0" baseline="0" dirty="0">
                  <a:ln>
                    <a:noFill/>
                  </a:ln>
                  <a:solidFill>
                    <a:schemeClr val="tx1"/>
                  </a:solidFill>
                  <a:effectLst/>
                </a:rPr>
                <a:t> </a:t>
              </a:r>
              <a:endParaRPr kumimoji="0" lang="en-PK" altLang="en-PK" sz="2800" b="0" i="0" u="none" strike="noStrike" cap="none" normalizeH="0" baseline="0" dirty="0">
                <a:ln>
                  <a:noFill/>
                </a:ln>
                <a:solidFill>
                  <a:schemeClr val="tx1"/>
                </a:solidFill>
                <a:effectLst/>
                <a:latin typeface="Arial" panose="020B0604020202020204" pitchFamily="34" charset="0"/>
              </a:endParaRPr>
            </a:p>
            <a:p>
              <a:pPr marL="211662" marR="0" lvl="0" defTabSz="1219170" rtl="0" eaLnBrk="1" fontAlgn="auto" latinLnBrk="0" hangingPunct="1">
                <a:lnSpc>
                  <a:spcPct val="115000"/>
                </a:lnSpc>
                <a:spcBef>
                  <a:spcPts val="0"/>
                </a:spcBef>
                <a:spcAft>
                  <a:spcPts val="0"/>
                </a:spcAft>
                <a:buClr>
                  <a:srgbClr val="000000"/>
                </a:buClr>
                <a:buSzPct val="100000"/>
                <a:tabLst/>
                <a:defRPr/>
              </a:pPr>
              <a:endParaRPr lang="en-GB" b="0" i="0" dirty="0">
                <a:solidFill>
                  <a:srgbClr val="0F0F0F"/>
                </a:solidFill>
                <a:effectLst/>
                <a:latin typeface="Söhne"/>
              </a:endParaRPr>
            </a:p>
            <a:p>
              <a:pPr marL="211662" marR="0" lvl="0" defTabSz="1219170" rtl="0" eaLnBrk="1" fontAlgn="auto" latinLnBrk="0" hangingPunct="1">
                <a:lnSpc>
                  <a:spcPct val="115000"/>
                </a:lnSpc>
                <a:spcBef>
                  <a:spcPts val="0"/>
                </a:spcBef>
                <a:spcAft>
                  <a:spcPts val="0"/>
                </a:spcAft>
                <a:buClr>
                  <a:srgbClr val="000000"/>
                </a:buClr>
                <a:buSzPct val="100000"/>
                <a:tabLst/>
                <a:defRPr/>
              </a:pPr>
              <a:endParaRPr lang="en-GB" b="0" i="0" dirty="0">
                <a:solidFill>
                  <a:srgbClr val="0F0F0F"/>
                </a:solidFill>
                <a:effectLst/>
                <a:latin typeface="Söhne"/>
              </a:endParaRPr>
            </a:p>
            <a:p>
              <a:pPr marL="211662" marR="0" lvl="0" defTabSz="1219170" rtl="0" eaLnBrk="1" fontAlgn="auto" latinLnBrk="0" hangingPunct="1">
                <a:lnSpc>
                  <a:spcPct val="115000"/>
                </a:lnSpc>
                <a:spcBef>
                  <a:spcPts val="0"/>
                </a:spcBef>
                <a:spcAft>
                  <a:spcPts val="0"/>
                </a:spcAft>
                <a:buClr>
                  <a:srgbClr val="000000"/>
                </a:buClr>
                <a:buSzPct val="100000"/>
                <a:tabLst/>
                <a:defRPr/>
              </a:pPr>
              <a:endParaRPr lang="en-US" b="0" i="0" dirty="0">
                <a:solidFill>
                  <a:srgbClr val="0F0F0F"/>
                </a:solidFill>
                <a:effectLst/>
                <a:latin typeface="Söhne"/>
              </a:endParaRPr>
            </a:p>
            <a:p>
              <a:pPr marL="211662" marR="0" lvl="0" defTabSz="1219170" rtl="0" eaLnBrk="1" fontAlgn="auto" latinLnBrk="0" hangingPunct="1">
                <a:lnSpc>
                  <a:spcPct val="115000"/>
                </a:lnSpc>
                <a:spcBef>
                  <a:spcPts val="0"/>
                </a:spcBef>
                <a:spcAft>
                  <a:spcPts val="0"/>
                </a:spcAft>
                <a:buClr>
                  <a:srgbClr val="000000"/>
                </a:buClr>
                <a:buSzPct val="100000"/>
                <a:tabLst/>
                <a:defRPr/>
              </a:pPr>
              <a:endParaRPr lang="en-US" dirty="0"/>
            </a:p>
          </p:txBody>
        </p:sp>
      </p:grpSp>
      <p:sp>
        <p:nvSpPr>
          <p:cNvPr id="9" name="TextBox 8">
            <a:extLst>
              <a:ext uri="{FF2B5EF4-FFF2-40B4-BE49-F238E27FC236}">
                <a16:creationId xmlns:a16="http://schemas.microsoft.com/office/drawing/2014/main" id="{C0B47202-9096-C912-A0E4-66F8EC12558D}"/>
              </a:ext>
            </a:extLst>
          </p:cNvPr>
          <p:cNvSpPr txBox="1"/>
          <p:nvPr/>
        </p:nvSpPr>
        <p:spPr>
          <a:xfrm>
            <a:off x="1335024" y="919123"/>
            <a:ext cx="8997696" cy="923330"/>
          </a:xfrm>
          <a:prstGeom prst="rect">
            <a:avLst/>
          </a:prstGeom>
          <a:noFill/>
        </p:spPr>
        <p:txBody>
          <a:bodyPr wrap="square">
            <a:spAutoFit/>
          </a:bodyPr>
          <a:lstStyle/>
          <a:p>
            <a:br>
              <a:rPr lang="en-GB" dirty="0"/>
            </a:br>
            <a:r>
              <a:rPr lang="en-GB" b="0" i="0" dirty="0">
                <a:solidFill>
                  <a:srgbClr val="0F0F0F"/>
                </a:solidFill>
                <a:effectLst/>
                <a:latin typeface="Söhne"/>
              </a:rPr>
              <a:t>Feature selection is a crucial step in building machine learning models, as it helps improve model performance and reduce overfitting</a:t>
            </a:r>
            <a:endParaRPr lang="en-PK" dirty="0"/>
          </a:p>
        </p:txBody>
      </p:sp>
      <p:pic>
        <p:nvPicPr>
          <p:cNvPr id="14" name="Picture 13">
            <a:extLst>
              <a:ext uri="{FF2B5EF4-FFF2-40B4-BE49-F238E27FC236}">
                <a16:creationId xmlns:a16="http://schemas.microsoft.com/office/drawing/2014/main" id="{300A007D-444A-C779-95C8-939E379D48D7}"/>
              </a:ext>
            </a:extLst>
          </p:cNvPr>
          <p:cNvPicPr>
            <a:picLocks noChangeAspect="1"/>
          </p:cNvPicPr>
          <p:nvPr/>
        </p:nvPicPr>
        <p:blipFill>
          <a:blip r:embed="rId2"/>
          <a:stretch>
            <a:fillRect/>
          </a:stretch>
        </p:blipFill>
        <p:spPr>
          <a:xfrm>
            <a:off x="2389538" y="1836820"/>
            <a:ext cx="4959190" cy="1119261"/>
          </a:xfrm>
          <a:prstGeom prst="rect">
            <a:avLst/>
          </a:prstGeom>
        </p:spPr>
      </p:pic>
    </p:spTree>
    <p:extLst>
      <p:ext uri="{BB962C8B-B14F-4D97-AF65-F5344CB8AC3E}">
        <p14:creationId xmlns:p14="http://schemas.microsoft.com/office/powerpoint/2010/main" val="409925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lang="en-US" sz="4000" b="1" dirty="0">
                <a:solidFill>
                  <a:schemeClr val="accent1"/>
                </a:solidFill>
                <a:latin typeface="Lora" pitchFamily="2" charset="0"/>
                <a:ea typeface="Cambria" panose="02040503050406030204" pitchFamily="18" charset="0"/>
                <a:cs typeface="+mn-cs"/>
              </a:rPr>
              <a:t> Algorithm</a:t>
            </a:r>
            <a:endParaRPr kumimoji="0" lang="en-US" sz="4000" b="1" i="0" u="none" strike="noStrike" kern="1200" cap="none" spc="0" normalizeH="0" baseline="0" noProof="0" dirty="0">
              <a:ln>
                <a:noFill/>
              </a:ln>
              <a:solidFill>
                <a:schemeClr val="accent1"/>
              </a:solidFill>
              <a:effectLst/>
              <a:uLnTx/>
              <a:uFillTx/>
              <a:latin typeface="Lora" pitchFamily="2" charset="0"/>
              <a:ea typeface="Cambria" panose="02040503050406030204" pitchFamily="18" charset="0"/>
              <a:cs typeface="+mn-cs"/>
            </a:endParaRPr>
          </a:p>
        </p:txBody>
      </p:sp>
      <p:grpSp>
        <p:nvGrpSpPr>
          <p:cNvPr id="6" name="Group 5">
            <a:extLst>
              <a:ext uri="{FF2B5EF4-FFF2-40B4-BE49-F238E27FC236}">
                <a16:creationId xmlns:a16="http://schemas.microsoft.com/office/drawing/2014/main" id="{CA942558-2E9D-0DC7-288B-8F539D279057}"/>
              </a:ext>
            </a:extLst>
          </p:cNvPr>
          <p:cNvGrpSpPr/>
          <p:nvPr/>
        </p:nvGrpSpPr>
        <p:grpSpPr>
          <a:xfrm>
            <a:off x="965834" y="1541595"/>
            <a:ext cx="9967461" cy="4496976"/>
            <a:chOff x="1524000" y="1838157"/>
            <a:chExt cx="9029700" cy="4496976"/>
          </a:xfrm>
        </p:grpSpPr>
        <p:sp>
          <p:nvSpPr>
            <p:cNvPr id="7" name="Rectangle 6">
              <a:extLst>
                <a:ext uri="{FF2B5EF4-FFF2-40B4-BE49-F238E27FC236}">
                  <a16:creationId xmlns:a16="http://schemas.microsoft.com/office/drawing/2014/main" id="{EF02BDB2-35C6-50BB-196E-5564E0DDA336}"/>
                </a:ext>
              </a:extLst>
            </p:cNvPr>
            <p:cNvSpPr/>
            <p:nvPr/>
          </p:nvSpPr>
          <p:spPr>
            <a:xfrm>
              <a:off x="1524000" y="1838157"/>
              <a:ext cx="9029700" cy="176971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b="1" u="sng" dirty="0">
                  <a:solidFill>
                    <a:schemeClr val="accent1"/>
                  </a:solidFill>
                  <a:latin typeface="Lora" pitchFamily="2" charset="0"/>
                  <a:cs typeface="Segoe UI" panose="020B0502040204020203" pitchFamily="34" charset="0"/>
                </a:rPr>
                <a:t>Algorithms use in diabetes prediction.</a:t>
              </a: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srgbClr val="3E45A2">
                      <a:lumMod val="75000"/>
                    </a:srgbClr>
                  </a:solidFill>
                  <a:latin typeface="Lora" pitchFamily="2" charset="0"/>
                  <a:cs typeface="Segoe UI" panose="020B0502040204020203" pitchFamily="34" charset="0"/>
                </a:rPr>
                <a:t>Support vector machine (</a:t>
              </a:r>
              <a:r>
                <a:rPr lang="en-US" dirty="0" err="1">
                  <a:solidFill>
                    <a:srgbClr val="3E45A2">
                      <a:lumMod val="75000"/>
                    </a:srgbClr>
                  </a:solidFill>
                  <a:latin typeface="Lora" pitchFamily="2" charset="0"/>
                  <a:cs typeface="Segoe UI" panose="020B0502040204020203" pitchFamily="34" charset="0"/>
                </a:rPr>
                <a:t>svm</a:t>
              </a:r>
              <a:r>
                <a:rPr lang="en-US" dirty="0">
                  <a:solidFill>
                    <a:srgbClr val="3E45A2">
                      <a:lumMod val="75000"/>
                    </a:srgbClr>
                  </a:solidFill>
                  <a:latin typeface="Lora" pitchFamily="2" charset="0"/>
                  <a:cs typeface="Segoe UI" panose="020B05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E45A2">
                      <a:lumMod val="75000"/>
                    </a:srgbClr>
                  </a:solidFill>
                  <a:effectLst/>
                  <a:uLnTx/>
                  <a:uFillTx/>
                  <a:latin typeface="Lora" pitchFamily="2" charset="0"/>
                  <a:cs typeface="Segoe UI" panose="020B0502040204020203" pitchFamily="34" charset="0"/>
                </a:rPr>
                <a:t>Random forest </a:t>
              </a:r>
              <a:r>
                <a:rPr lang="en-US" dirty="0">
                  <a:solidFill>
                    <a:srgbClr val="3E45A2">
                      <a:lumMod val="75000"/>
                    </a:srgbClr>
                  </a:solidFill>
                  <a:latin typeface="Lora" pitchFamily="2" charset="0"/>
                  <a:cs typeface="Segoe UI" panose="020B05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E45A2">
                      <a:lumMod val="75000"/>
                    </a:srgbClr>
                  </a:solidFill>
                  <a:effectLst/>
                  <a:uLnTx/>
                  <a:uFillTx/>
                  <a:latin typeface="Lora" pitchFamily="2" charset="0"/>
                  <a:cs typeface="Segoe UI" panose="020B0502040204020203" pitchFamily="34" charset="0"/>
                </a:rPr>
                <a:t>Decision Tree.</a:t>
              </a: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p:txBody>
        </p:sp>
        <p:sp>
          <p:nvSpPr>
            <p:cNvPr id="8" name="Rectangle 7">
              <a:extLst>
                <a:ext uri="{FF2B5EF4-FFF2-40B4-BE49-F238E27FC236}">
                  <a16:creationId xmlns:a16="http://schemas.microsoft.com/office/drawing/2014/main" id="{FA78C161-7561-66EF-955F-9F7EA36DDAB8}"/>
                </a:ext>
              </a:extLst>
            </p:cNvPr>
            <p:cNvSpPr/>
            <p:nvPr/>
          </p:nvSpPr>
          <p:spPr>
            <a:xfrm>
              <a:off x="1524000" y="6027356"/>
              <a:ext cx="59" cy="307777"/>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p:txBody>
        </p:sp>
      </p:grpSp>
    </p:spTree>
    <p:extLst>
      <p:ext uri="{BB962C8B-B14F-4D97-AF65-F5344CB8AC3E}">
        <p14:creationId xmlns:p14="http://schemas.microsoft.com/office/powerpoint/2010/main" val="288117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2FFD663B-79C6-7D89-0E3B-C8BC27214E46}"/>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lang="en-US" sz="4000" b="1" dirty="0">
                <a:solidFill>
                  <a:schemeClr val="accent1"/>
                </a:solidFill>
                <a:latin typeface="Lora" pitchFamily="2" charset="0"/>
                <a:ea typeface="Cambria" panose="02040503050406030204" pitchFamily="18" charset="0"/>
                <a:cs typeface="+mn-cs"/>
              </a:rPr>
              <a:t> SVM</a:t>
            </a:r>
            <a:endParaRPr kumimoji="0" lang="en-US" sz="4000" b="1" i="0" u="none" strike="noStrike" kern="1200" cap="none" spc="0" normalizeH="0" baseline="0" noProof="0" dirty="0">
              <a:ln>
                <a:noFill/>
              </a:ln>
              <a:solidFill>
                <a:schemeClr val="accent1"/>
              </a:solidFill>
              <a:effectLst/>
              <a:uLnTx/>
              <a:uFillTx/>
              <a:latin typeface="Lora" pitchFamily="2" charset="0"/>
              <a:ea typeface="Cambria" panose="02040503050406030204" pitchFamily="18" charset="0"/>
              <a:cs typeface="+mn-cs"/>
            </a:endParaRPr>
          </a:p>
        </p:txBody>
      </p:sp>
      <p:sp>
        <p:nvSpPr>
          <p:cNvPr id="4" name="TextBox 3">
            <a:extLst>
              <a:ext uri="{FF2B5EF4-FFF2-40B4-BE49-F238E27FC236}">
                <a16:creationId xmlns:a16="http://schemas.microsoft.com/office/drawing/2014/main" id="{899EC44A-71E7-55B1-850D-0FFD28286AC2}"/>
              </a:ext>
            </a:extLst>
          </p:cNvPr>
          <p:cNvSpPr txBox="1"/>
          <p:nvPr/>
        </p:nvSpPr>
        <p:spPr>
          <a:xfrm>
            <a:off x="838200" y="1099280"/>
            <a:ext cx="10930128" cy="923330"/>
          </a:xfrm>
          <a:prstGeom prst="rect">
            <a:avLst/>
          </a:prstGeom>
          <a:noFill/>
        </p:spPr>
        <p:txBody>
          <a:bodyPr wrap="square">
            <a:spAutoFit/>
          </a:bodyPr>
          <a:lstStyle/>
          <a:p>
            <a:r>
              <a:rPr lang="en-GB" b="0" i="0" dirty="0">
                <a:solidFill>
                  <a:srgbClr val="202124"/>
                </a:solidFill>
                <a:effectLst/>
                <a:latin typeface="Lora" pitchFamily="2" charset="0"/>
              </a:rPr>
              <a:t>SVM is </a:t>
            </a:r>
            <a:r>
              <a:rPr lang="en-GB" b="0" i="0" dirty="0">
                <a:solidFill>
                  <a:srgbClr val="040C28"/>
                </a:solidFill>
                <a:effectLst/>
                <a:latin typeface="Lora" pitchFamily="2" charset="0"/>
              </a:rPr>
              <a:t>a powerful supervised algorithm that works best on smaller datasets but on complex ones</a:t>
            </a:r>
            <a:r>
              <a:rPr lang="en-GB" b="0" i="0" dirty="0">
                <a:solidFill>
                  <a:srgbClr val="202124"/>
                </a:solidFill>
                <a:effectLst/>
                <a:latin typeface="Lora" pitchFamily="2" charset="0"/>
              </a:rPr>
              <a:t>. Support Vector Machine, abbreviated as SVM can be used for both regression and classification tasks, but generally, they work best in classification problems</a:t>
            </a:r>
            <a:endParaRPr lang="en-PK" dirty="0">
              <a:latin typeface="Lora" pitchFamily="2" charset="0"/>
            </a:endParaRPr>
          </a:p>
        </p:txBody>
      </p:sp>
      <p:sp>
        <p:nvSpPr>
          <p:cNvPr id="6" name="TextBox 5">
            <a:extLst>
              <a:ext uri="{FF2B5EF4-FFF2-40B4-BE49-F238E27FC236}">
                <a16:creationId xmlns:a16="http://schemas.microsoft.com/office/drawing/2014/main" id="{4311175E-C8F7-3E47-67C8-D43E83E4C536}"/>
              </a:ext>
            </a:extLst>
          </p:cNvPr>
          <p:cNvSpPr txBox="1"/>
          <p:nvPr/>
        </p:nvSpPr>
        <p:spPr>
          <a:xfrm>
            <a:off x="905256" y="2022610"/>
            <a:ext cx="10195560" cy="3693319"/>
          </a:xfrm>
          <a:prstGeom prst="rect">
            <a:avLst/>
          </a:prstGeom>
          <a:noFill/>
        </p:spPr>
        <p:txBody>
          <a:bodyPr wrap="square">
            <a:spAutoFit/>
          </a:bodyPr>
          <a:lstStyle/>
          <a:p>
            <a:r>
              <a:rPr lang="en-PK" dirty="0" err="1"/>
              <a:t>svmclassifier</a:t>
            </a:r>
            <a:r>
              <a:rPr lang="en-PK" dirty="0"/>
              <a:t> = </a:t>
            </a:r>
            <a:r>
              <a:rPr lang="en-PK" dirty="0" err="1"/>
              <a:t>svm.SVC</a:t>
            </a:r>
            <a:r>
              <a:rPr lang="en-PK" dirty="0"/>
              <a:t>(kernel='linear')</a:t>
            </a:r>
          </a:p>
          <a:p>
            <a:r>
              <a:rPr lang="en-PK" dirty="0" err="1"/>
              <a:t>svmclassifier.fit</a:t>
            </a:r>
            <a:r>
              <a:rPr lang="en-PK" dirty="0"/>
              <a:t>(</a:t>
            </a:r>
            <a:r>
              <a:rPr lang="en-PK" dirty="0" err="1"/>
              <a:t>x_train</a:t>
            </a:r>
            <a:r>
              <a:rPr lang="en-PK" dirty="0"/>
              <a:t>, </a:t>
            </a:r>
            <a:r>
              <a:rPr lang="en-PK" dirty="0" err="1"/>
              <a:t>y_train</a:t>
            </a:r>
            <a:r>
              <a:rPr lang="en-PK" dirty="0"/>
              <a:t>)</a:t>
            </a:r>
            <a:endParaRPr lang="en-IN"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b="0" i="0" u="none" strike="noStrike" cap="none" normalizeH="0" baseline="0" dirty="0">
              <a:ln>
                <a:noFill/>
              </a:ln>
              <a:solidFill>
                <a:schemeClr val="tx1"/>
              </a:solidFill>
              <a:effectLst/>
              <a:latin typeface="Lora"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PK" altLang="en-PK" b="1" i="0" u="none" strike="noStrike" cap="none" normalizeH="0" baseline="0" dirty="0">
                <a:ln>
                  <a:noFill/>
                </a:ln>
                <a:solidFill>
                  <a:schemeClr val="tx1"/>
                </a:solidFill>
                <a:effectLst/>
                <a:latin typeface="Lora" pitchFamily="2" charset="0"/>
              </a:rPr>
              <a:t>Initialization:</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A Support Vector Machine (SVM) classifier (</a:t>
            </a:r>
            <a:r>
              <a:rPr kumimoji="0" lang="en-PK" altLang="en-PK" b="1" i="0" u="none" strike="noStrike" cap="none" normalizeH="0" baseline="0" dirty="0" err="1">
                <a:ln>
                  <a:noFill/>
                </a:ln>
                <a:solidFill>
                  <a:schemeClr val="tx1"/>
                </a:solidFill>
                <a:effectLst/>
                <a:latin typeface="Lora" pitchFamily="2" charset="0"/>
              </a:rPr>
              <a:t>svmclassifier</a:t>
            </a:r>
            <a:r>
              <a:rPr kumimoji="0" lang="en-PK" altLang="en-PK" b="0" i="0" u="none" strike="noStrike" cap="none" normalizeH="0" baseline="0" dirty="0">
                <a:ln>
                  <a:noFill/>
                </a:ln>
                <a:solidFill>
                  <a:schemeClr val="tx1"/>
                </a:solidFill>
                <a:effectLst/>
                <a:latin typeface="Lora" pitchFamily="2" charset="0"/>
              </a:rPr>
              <a:t>) is created for predicting diabetes.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PK" altLang="en-PK" b="1" i="0" u="none" strike="noStrike" cap="none" normalizeH="0" baseline="0" dirty="0">
                <a:ln>
                  <a:noFill/>
                </a:ln>
                <a:solidFill>
                  <a:schemeClr val="tx1"/>
                </a:solidFill>
                <a:effectLst/>
                <a:latin typeface="Lora" pitchFamily="2" charset="0"/>
              </a:rPr>
              <a:t>Linear Kernel:</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The choice of a linear kernel (</a:t>
            </a:r>
            <a:r>
              <a:rPr kumimoji="0" lang="en-PK" altLang="en-PK" b="1" i="0" u="none" strike="noStrike" cap="none" normalizeH="0" baseline="0" dirty="0">
                <a:ln>
                  <a:noFill/>
                </a:ln>
                <a:solidFill>
                  <a:schemeClr val="tx1"/>
                </a:solidFill>
                <a:effectLst/>
                <a:latin typeface="Lora" pitchFamily="2" charset="0"/>
              </a:rPr>
              <a:t>kernel='linear'</a:t>
            </a:r>
            <a:r>
              <a:rPr kumimoji="0" lang="en-PK" altLang="en-PK" b="0" i="0" u="none" strike="noStrike" cap="none" normalizeH="0" baseline="0" dirty="0">
                <a:ln>
                  <a:noFill/>
                </a:ln>
                <a:solidFill>
                  <a:schemeClr val="tx1"/>
                </a:solidFill>
                <a:effectLst/>
                <a:latin typeface="Lora" pitchFamily="2" charset="0"/>
              </a:rPr>
              <a:t>) signifies that the SVM aims to find a straight line to separate diabetic and non-diabetic cases.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PK" altLang="en-PK" b="1" i="0" u="none" strike="noStrike" cap="none" normalizeH="0" baseline="0" dirty="0">
                <a:ln>
                  <a:noFill/>
                </a:ln>
                <a:solidFill>
                  <a:schemeClr val="tx1"/>
                </a:solidFill>
                <a:effectLst/>
                <a:latin typeface="Lora" pitchFamily="2" charset="0"/>
              </a:rPr>
              <a:t>Model Training:</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The model is trained using </a:t>
            </a:r>
            <a:r>
              <a:rPr kumimoji="0" lang="en-PK" altLang="en-PK" b="1" i="0" u="none" strike="noStrike" cap="none" normalizeH="0" baseline="0" dirty="0" err="1">
                <a:ln>
                  <a:noFill/>
                </a:ln>
                <a:solidFill>
                  <a:schemeClr val="tx1"/>
                </a:solidFill>
                <a:effectLst/>
                <a:latin typeface="Lora" pitchFamily="2" charset="0"/>
              </a:rPr>
              <a:t>x_train</a:t>
            </a:r>
            <a:r>
              <a:rPr kumimoji="0" lang="en-PK" altLang="en-PK" b="0" i="0" u="none" strike="noStrike" cap="none" normalizeH="0" baseline="0" dirty="0">
                <a:ln>
                  <a:noFill/>
                </a:ln>
                <a:solidFill>
                  <a:schemeClr val="tx1"/>
                </a:solidFill>
                <a:effectLst/>
                <a:latin typeface="Lora" pitchFamily="2" charset="0"/>
              </a:rPr>
              <a:t> (input features) and </a:t>
            </a:r>
            <a:r>
              <a:rPr kumimoji="0" lang="en-PK" altLang="en-PK" b="1" i="0" u="none" strike="noStrike" cap="none" normalizeH="0" baseline="0" dirty="0" err="1">
                <a:ln>
                  <a:noFill/>
                </a:ln>
                <a:solidFill>
                  <a:schemeClr val="tx1"/>
                </a:solidFill>
                <a:effectLst/>
                <a:latin typeface="Lora" pitchFamily="2" charset="0"/>
              </a:rPr>
              <a:t>y_train</a:t>
            </a:r>
            <a:r>
              <a:rPr kumimoji="0" lang="en-PK" altLang="en-PK" b="0" i="0" u="none" strike="noStrike" cap="none" normalizeH="0" baseline="0" dirty="0">
                <a:ln>
                  <a:noFill/>
                </a:ln>
                <a:solidFill>
                  <a:schemeClr val="tx1"/>
                </a:solidFill>
                <a:effectLst/>
                <a:latin typeface="Lora" pitchFamily="2" charset="0"/>
              </a:rPr>
              <a:t> (labels or outcomes</a:t>
            </a:r>
            <a:endParaRPr lang="en-IN" dirty="0">
              <a:latin typeface="Lora" pitchFamily="2" charset="0"/>
            </a:endParaRPr>
          </a:p>
          <a:p>
            <a:endParaRPr lang="en-IN" dirty="0"/>
          </a:p>
          <a:p>
            <a:endParaRPr lang="en-IN" dirty="0"/>
          </a:p>
        </p:txBody>
      </p:sp>
      <p:sp>
        <p:nvSpPr>
          <p:cNvPr id="8" name="Rectangle 2">
            <a:extLst>
              <a:ext uri="{FF2B5EF4-FFF2-40B4-BE49-F238E27FC236}">
                <a16:creationId xmlns:a16="http://schemas.microsoft.com/office/drawing/2014/main" id="{0532D515-4010-38E7-E9DE-28A9E3BAEECD}"/>
              </a:ext>
            </a:extLst>
          </p:cNvPr>
          <p:cNvSpPr>
            <a:spLocks noChangeArrowheads="1"/>
          </p:cNvSpPr>
          <p:nvPr/>
        </p:nvSpPr>
        <p:spPr bwMode="auto">
          <a:xfrm>
            <a:off x="0" y="-330988"/>
            <a:ext cx="84960" cy="661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200" b="0" i="0"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3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51EF89-1EFF-B068-F118-F5946EFBECBE}"/>
              </a:ext>
            </a:extLst>
          </p:cNvPr>
          <p:cNvSpPr txBox="1"/>
          <p:nvPr/>
        </p:nvSpPr>
        <p:spPr>
          <a:xfrm>
            <a:off x="822960" y="309110"/>
            <a:ext cx="9692640" cy="707886"/>
          </a:xfrm>
          <a:prstGeom prst="rect">
            <a:avLst/>
          </a:prstGeom>
          <a:noFill/>
        </p:spPr>
        <p:txBody>
          <a:bodyPr wrap="square">
            <a:spAutoFit/>
          </a:bodyPr>
          <a:lstStyle/>
          <a:p>
            <a:pPr algn="l"/>
            <a:r>
              <a:rPr lang="en-GB" sz="4000" b="1" dirty="0">
                <a:solidFill>
                  <a:schemeClr val="accent1"/>
                </a:solidFill>
                <a:latin typeface="Lora" pitchFamily="2" charset="0"/>
                <a:ea typeface="Cambria" panose="02040503050406030204" pitchFamily="18" charset="0"/>
              </a:rPr>
              <a:t>Why Use a Linear Kernel?</a:t>
            </a:r>
          </a:p>
        </p:txBody>
      </p:sp>
      <p:sp>
        <p:nvSpPr>
          <p:cNvPr id="13" name="TextBox 12">
            <a:extLst>
              <a:ext uri="{FF2B5EF4-FFF2-40B4-BE49-F238E27FC236}">
                <a16:creationId xmlns:a16="http://schemas.microsoft.com/office/drawing/2014/main" id="{C9A0634D-DFDF-9DBB-A5D1-D18C34D9D6D4}"/>
              </a:ext>
            </a:extLst>
          </p:cNvPr>
          <p:cNvSpPr txBox="1"/>
          <p:nvPr/>
        </p:nvSpPr>
        <p:spPr>
          <a:xfrm>
            <a:off x="374904" y="1582341"/>
            <a:ext cx="11301984" cy="2585323"/>
          </a:xfrm>
          <a:prstGeom prst="rect">
            <a:avLst/>
          </a:prstGeom>
          <a:noFill/>
        </p:spPr>
        <p:txBody>
          <a:bodyPr wrap="square">
            <a:spAutoFit/>
          </a:bodyPr>
          <a:lstStyle/>
          <a:p>
            <a:pPr algn="l">
              <a:buFont typeface="Arial" panose="020B0604020202020204" pitchFamily="34" charset="0"/>
              <a:buChar char="•"/>
            </a:pPr>
            <a:r>
              <a:rPr lang="en-GB" b="1" i="0" dirty="0">
                <a:effectLst/>
                <a:latin typeface="Lora" pitchFamily="2" charset="0"/>
              </a:rPr>
              <a:t>Linear Separation:</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Diabetes prediction often involves finding linear patterns in data.</a:t>
            </a:r>
          </a:p>
          <a:p>
            <a:pPr marL="742950" lvl="1" indent="-285750" algn="l">
              <a:buFont typeface="Arial" panose="020B0604020202020204" pitchFamily="34" charset="0"/>
              <a:buChar char="•"/>
            </a:pPr>
            <a:r>
              <a:rPr lang="en-GB" b="0" i="0" dirty="0">
                <a:effectLst/>
                <a:latin typeface="Lora" pitchFamily="2" charset="0"/>
              </a:rPr>
              <a:t>A linear kernel is suitable when the relationship between features and outcomes can be represented by a straight line.</a:t>
            </a:r>
          </a:p>
          <a:p>
            <a:pPr algn="l">
              <a:buFont typeface="Arial" panose="020B0604020202020204" pitchFamily="34" charset="0"/>
              <a:buChar char="•"/>
            </a:pPr>
            <a:r>
              <a:rPr lang="en-GB" b="1" i="0" dirty="0">
                <a:effectLst/>
                <a:latin typeface="Lora" pitchFamily="2" charset="0"/>
              </a:rPr>
              <a:t>Simplicity and Interpretability:</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Linear models are simpler and easier to interpret.</a:t>
            </a:r>
          </a:p>
          <a:p>
            <a:pPr marL="742950" lvl="1" indent="-285750" algn="l">
              <a:buFont typeface="Arial" panose="020B0604020202020204" pitchFamily="34" charset="0"/>
              <a:buChar char="•"/>
            </a:pPr>
            <a:r>
              <a:rPr lang="en-GB" b="0" i="0" dirty="0">
                <a:effectLst/>
                <a:latin typeface="Lora" pitchFamily="2" charset="0"/>
              </a:rPr>
              <a:t>They provide a clear understanding of how each feature contributes to the prediction.</a:t>
            </a:r>
          </a:p>
          <a:p>
            <a:pPr algn="l">
              <a:buFont typeface="Arial" panose="020B0604020202020204" pitchFamily="34" charset="0"/>
              <a:buChar char="•"/>
            </a:pPr>
            <a:r>
              <a:rPr lang="en-GB" b="1" i="0" dirty="0">
                <a:effectLst/>
                <a:latin typeface="Lora" pitchFamily="2" charset="0"/>
              </a:rPr>
              <a:t>Efficiency:</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Linear kernels are computationally efficient, making them suitable for large datasets.</a:t>
            </a:r>
          </a:p>
        </p:txBody>
      </p:sp>
    </p:spTree>
    <p:extLst>
      <p:ext uri="{BB962C8B-B14F-4D97-AF65-F5344CB8AC3E}">
        <p14:creationId xmlns:p14="http://schemas.microsoft.com/office/powerpoint/2010/main" val="322836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52F703-C59B-4700-4AEC-4CA42DF4FF9D}"/>
              </a:ext>
            </a:extLst>
          </p:cNvPr>
          <p:cNvGrpSpPr/>
          <p:nvPr/>
        </p:nvGrpSpPr>
        <p:grpSpPr>
          <a:xfrm>
            <a:off x="0" y="0"/>
            <a:ext cx="12192000" cy="6985667"/>
            <a:chOff x="0" y="0"/>
            <a:chExt cx="12192000" cy="6985667"/>
          </a:xfrm>
        </p:grpSpPr>
        <p:sp>
          <p:nvSpPr>
            <p:cNvPr id="12" name="TextBox 11">
              <a:extLst>
                <a:ext uri="{FF2B5EF4-FFF2-40B4-BE49-F238E27FC236}">
                  <a16:creationId xmlns:a16="http://schemas.microsoft.com/office/drawing/2014/main" id="{75F0D2DF-ED8F-B3F5-F3D1-D08224CD4683}"/>
                </a:ext>
              </a:extLst>
            </p:cNvPr>
            <p:cNvSpPr txBox="1"/>
            <p:nvPr/>
          </p:nvSpPr>
          <p:spPr>
            <a:xfrm>
              <a:off x="7019318" y="5416007"/>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0" name="TextBox 9">
              <a:extLst>
                <a:ext uri="{FF2B5EF4-FFF2-40B4-BE49-F238E27FC236}">
                  <a16:creationId xmlns:a16="http://schemas.microsoft.com/office/drawing/2014/main" id="{43DEB3C7-8DCD-8C0A-9F07-C712118C680E}"/>
                </a:ext>
              </a:extLst>
            </p:cNvPr>
            <p:cNvSpPr txBox="1"/>
            <p:nvPr/>
          </p:nvSpPr>
          <p:spPr>
            <a:xfrm>
              <a:off x="4014136" y="41092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2" name="Rectangle 1">
              <a:extLst>
                <a:ext uri="{FF2B5EF4-FFF2-40B4-BE49-F238E27FC236}">
                  <a16:creationId xmlns:a16="http://schemas.microsoft.com/office/drawing/2014/main" id="{2FA2071B-34D4-AED7-DC68-A39F51EFA40A}"/>
                </a:ext>
              </a:extLst>
            </p:cNvPr>
            <p:cNvSpPr/>
            <p:nvPr/>
          </p:nvSpPr>
          <p:spPr>
            <a:xfrm>
              <a:off x="0" y="0"/>
              <a:ext cx="3253154" cy="6858000"/>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ree photo fever cold and flu concepts portrait of sad girl measuring temperature of body and holding cup of tea infront of her at home">
              <a:extLst>
                <a:ext uri="{FF2B5EF4-FFF2-40B4-BE49-F238E27FC236}">
                  <a16:creationId xmlns:a16="http://schemas.microsoft.com/office/drawing/2014/main" id="{878FAD0F-7F90-D52A-B953-FCA4CAAD0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48" y="1216898"/>
              <a:ext cx="3396978" cy="50995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01CEE4-BC86-4E80-09FE-D707015E25F2}"/>
                </a:ext>
              </a:extLst>
            </p:cNvPr>
            <p:cNvSpPr/>
            <p:nvPr/>
          </p:nvSpPr>
          <p:spPr>
            <a:xfrm>
              <a:off x="4220308" y="3745524"/>
              <a:ext cx="3395189" cy="2286000"/>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2633F9-B3A1-3916-5599-4CD597AF3A74}"/>
                </a:ext>
              </a:extLst>
            </p:cNvPr>
            <p:cNvSpPr/>
            <p:nvPr/>
          </p:nvSpPr>
          <p:spPr>
            <a:xfrm>
              <a:off x="8117337" y="3745524"/>
              <a:ext cx="3395189" cy="2286000"/>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5204F3-68A0-0240-7092-6781362FB8E6}"/>
                </a:ext>
              </a:extLst>
            </p:cNvPr>
            <p:cNvSpPr txBox="1"/>
            <p:nvPr/>
          </p:nvSpPr>
          <p:spPr>
            <a:xfrm>
              <a:off x="4923693" y="1295843"/>
              <a:ext cx="6588834" cy="2215991"/>
            </a:xfrm>
            <a:prstGeom prst="rect">
              <a:avLst/>
            </a:prstGeom>
            <a:noFill/>
          </p:spPr>
          <p:txBody>
            <a:bodyPr wrap="square" rtlCol="0">
              <a:spAutoFit/>
            </a:bodyPr>
            <a:lstStyle/>
            <a:p>
              <a:pPr>
                <a:spcBef>
                  <a:spcPts val="600"/>
                </a:spcBef>
              </a:pPr>
              <a:r>
                <a:rPr lang="en-US" sz="3200" b="1" dirty="0">
                  <a:solidFill>
                    <a:schemeClr val="tx1">
                      <a:lumMod val="75000"/>
                      <a:lumOff val="25000"/>
                    </a:schemeClr>
                  </a:solidFill>
                  <a:latin typeface="Lora" pitchFamily="2" charset="0"/>
                </a:rPr>
                <a:t>Result</a:t>
              </a:r>
            </a:p>
            <a:p>
              <a:pPr>
                <a:spcBef>
                  <a:spcPts val="600"/>
                </a:spcBef>
              </a:pPr>
              <a:r>
                <a:rPr lang="en-US" sz="3200" dirty="0"/>
                <a:t>Our </a:t>
              </a:r>
              <a:r>
                <a:rPr lang="en-IN" sz="3200" b="0" i="0" dirty="0">
                  <a:solidFill>
                    <a:srgbClr val="001D35"/>
                  </a:solidFill>
                  <a:effectLst/>
                  <a:latin typeface="Google Sans"/>
                </a:rPr>
                <a:t> SVM</a:t>
              </a:r>
              <a:r>
                <a:rPr lang="en-US" sz="3200" dirty="0"/>
                <a:t> model has achieved a  accuracy of 79 -80% . </a:t>
              </a:r>
            </a:p>
            <a:p>
              <a:pPr>
                <a:spcBef>
                  <a:spcPts val="600"/>
                </a:spcBef>
              </a:pPr>
              <a:endParaRPr lang="en-US" sz="3200" b="1" dirty="0">
                <a:solidFill>
                  <a:schemeClr val="tx1">
                    <a:lumMod val="75000"/>
                    <a:lumOff val="25000"/>
                  </a:schemeClr>
                </a:solidFill>
                <a:latin typeface="Lora" pitchFamily="2" charset="0"/>
              </a:endParaRPr>
            </a:p>
          </p:txBody>
        </p:sp>
        <p:sp>
          <p:nvSpPr>
            <p:cNvPr id="11" name="TextBox 10">
              <a:extLst>
                <a:ext uri="{FF2B5EF4-FFF2-40B4-BE49-F238E27FC236}">
                  <a16:creationId xmlns:a16="http://schemas.microsoft.com/office/drawing/2014/main" id="{3C140716-D823-B40B-013C-7126BD43E62D}"/>
                </a:ext>
              </a:extLst>
            </p:cNvPr>
            <p:cNvSpPr txBox="1"/>
            <p:nvPr/>
          </p:nvSpPr>
          <p:spPr>
            <a:xfrm>
              <a:off x="11354911" y="2644170"/>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3" name="TextBox 12">
              <a:extLst>
                <a:ext uri="{FF2B5EF4-FFF2-40B4-BE49-F238E27FC236}">
                  <a16:creationId xmlns:a16="http://schemas.microsoft.com/office/drawing/2014/main" id="{26C2CDFE-6158-4196-8607-13B7124A968F}"/>
                </a:ext>
              </a:extLst>
            </p:cNvPr>
            <p:cNvSpPr txBox="1"/>
            <p:nvPr/>
          </p:nvSpPr>
          <p:spPr>
            <a:xfrm>
              <a:off x="10354533" y="87464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grpSp>
      <p:sp>
        <p:nvSpPr>
          <p:cNvPr id="15" name="Google Shape;12590;p89">
            <a:extLst>
              <a:ext uri="{FF2B5EF4-FFF2-40B4-BE49-F238E27FC236}">
                <a16:creationId xmlns:a16="http://schemas.microsoft.com/office/drawing/2014/main" id="{B4BC069F-350D-F0CC-8BF0-62E16B48C8DF}"/>
              </a:ext>
            </a:extLst>
          </p:cNvPr>
          <p:cNvSpPr/>
          <p:nvPr/>
        </p:nvSpPr>
        <p:spPr>
          <a:xfrm>
            <a:off x="6348601" y="118110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9F3E16CA-46ED-1AE0-81AC-F6663D96107E}"/>
              </a:ext>
            </a:extLst>
          </p:cNvPr>
          <p:cNvPicPr>
            <a:picLocks noChangeAspect="1"/>
          </p:cNvPicPr>
          <p:nvPr/>
        </p:nvPicPr>
        <p:blipFill>
          <a:blip r:embed="rId3"/>
          <a:stretch>
            <a:fillRect/>
          </a:stretch>
        </p:blipFill>
        <p:spPr>
          <a:xfrm>
            <a:off x="4277602" y="3429000"/>
            <a:ext cx="3359598" cy="2851617"/>
          </a:xfrm>
          <a:prstGeom prst="rect">
            <a:avLst/>
          </a:prstGeom>
        </p:spPr>
      </p:pic>
      <p:pic>
        <p:nvPicPr>
          <p:cNvPr id="19" name="Picture 18">
            <a:extLst>
              <a:ext uri="{FF2B5EF4-FFF2-40B4-BE49-F238E27FC236}">
                <a16:creationId xmlns:a16="http://schemas.microsoft.com/office/drawing/2014/main" id="{E8FFDD2B-57AC-1B32-6E78-4FD5CBAEF8F3}"/>
              </a:ext>
            </a:extLst>
          </p:cNvPr>
          <p:cNvPicPr>
            <a:picLocks noChangeAspect="1"/>
          </p:cNvPicPr>
          <p:nvPr/>
        </p:nvPicPr>
        <p:blipFill>
          <a:blip r:embed="rId4"/>
          <a:stretch>
            <a:fillRect/>
          </a:stretch>
        </p:blipFill>
        <p:spPr>
          <a:xfrm>
            <a:off x="7856407" y="3429000"/>
            <a:ext cx="4111775" cy="2765079"/>
          </a:xfrm>
          <a:prstGeom prst="rect">
            <a:avLst/>
          </a:prstGeom>
        </p:spPr>
      </p:pic>
    </p:spTree>
    <p:extLst>
      <p:ext uri="{BB962C8B-B14F-4D97-AF65-F5344CB8AC3E}">
        <p14:creationId xmlns:p14="http://schemas.microsoft.com/office/powerpoint/2010/main" val="354302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C25AF-242E-41EF-A2DA-B7D4E3AE8E0C}"/>
              </a:ext>
            </a:extLst>
          </p:cNvPr>
          <p:cNvPicPr>
            <a:picLocks noChangeAspect="1"/>
          </p:cNvPicPr>
          <p:nvPr/>
        </p:nvPicPr>
        <p:blipFill>
          <a:blip r:embed="rId2"/>
          <a:stretch>
            <a:fillRect/>
          </a:stretch>
        </p:blipFill>
        <p:spPr>
          <a:xfrm>
            <a:off x="3529012" y="1262062"/>
            <a:ext cx="5133975" cy="4333875"/>
          </a:xfrm>
          <a:prstGeom prst="rect">
            <a:avLst/>
          </a:prstGeom>
        </p:spPr>
      </p:pic>
    </p:spTree>
    <p:extLst>
      <p:ext uri="{BB962C8B-B14F-4D97-AF65-F5344CB8AC3E}">
        <p14:creationId xmlns:p14="http://schemas.microsoft.com/office/powerpoint/2010/main" val="414715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193B48-2341-C7C3-E9A4-794927920A5E}"/>
              </a:ext>
            </a:extLst>
          </p:cNvPr>
          <p:cNvSpPr txBox="1"/>
          <p:nvPr/>
        </p:nvSpPr>
        <p:spPr>
          <a:xfrm>
            <a:off x="722376" y="919123"/>
            <a:ext cx="10140696" cy="3970318"/>
          </a:xfrm>
          <a:prstGeom prst="rect">
            <a:avLst/>
          </a:prstGeom>
          <a:noFill/>
        </p:spPr>
        <p:txBody>
          <a:bodyPr wrap="square">
            <a:spAutoFit/>
          </a:bodyPr>
          <a:lstStyle/>
          <a:p>
            <a:pPr algn="l"/>
            <a:endParaRPr lang="en-GB" b="0" i="0" dirty="0">
              <a:solidFill>
                <a:srgbClr val="222222"/>
              </a:solidFill>
              <a:effectLst/>
              <a:latin typeface="Lato" panose="020F0502020204030203" pitchFamily="34" charset="0"/>
            </a:endParaRPr>
          </a:p>
          <a:p>
            <a:pPr algn="just"/>
            <a:r>
              <a:rPr lang="en-GB" b="0" i="0" dirty="0">
                <a:solidFill>
                  <a:srgbClr val="222222"/>
                </a:solidFill>
                <a:effectLst/>
                <a:latin typeface="Lora" pitchFamily="2" charset="0"/>
              </a:rPr>
              <a:t>Random Forest is a widely-used </a:t>
            </a:r>
            <a:r>
              <a:rPr lang="en-GB" b="0" i="0" u="none" strike="noStrike" dirty="0">
                <a:solidFill>
                  <a:srgbClr val="007BFF"/>
                </a:solidFill>
                <a:effectLst/>
                <a:latin typeface="Lora" pitchFamily="2" charset="0"/>
              </a:rPr>
              <a:t>machine learning algorithm</a:t>
            </a:r>
            <a:r>
              <a:rPr lang="en-GB" b="0" i="0" dirty="0">
                <a:solidFill>
                  <a:srgbClr val="222222"/>
                </a:solidFill>
                <a:effectLst/>
                <a:latin typeface="Lora" pitchFamily="2" charset="0"/>
              </a:rPr>
              <a:t> developed by Leo </a:t>
            </a:r>
            <a:r>
              <a:rPr lang="en-GB" b="0" i="0" dirty="0" err="1">
                <a:solidFill>
                  <a:srgbClr val="222222"/>
                </a:solidFill>
                <a:effectLst/>
                <a:latin typeface="Lora" pitchFamily="2" charset="0"/>
              </a:rPr>
              <a:t>Breiman</a:t>
            </a:r>
            <a:r>
              <a:rPr lang="en-GB" b="0" i="0" dirty="0">
                <a:solidFill>
                  <a:srgbClr val="222222"/>
                </a:solidFill>
                <a:effectLst/>
                <a:latin typeface="Lora" pitchFamily="2" charset="0"/>
              </a:rPr>
              <a:t> and Adele Cutler, which combines the output of multiple decision trees to reach a single result. Its ease of use and flexibility have </a:t>
            </a:r>
            <a:r>
              <a:rPr lang="en-GB" b="0" i="0" dirty="0" err="1">
                <a:solidFill>
                  <a:srgbClr val="222222"/>
                </a:solidFill>
                <a:effectLst/>
                <a:latin typeface="Lora" pitchFamily="2" charset="0"/>
              </a:rPr>
              <a:t>fueled</a:t>
            </a:r>
            <a:r>
              <a:rPr lang="en-GB" b="0" i="0" dirty="0">
                <a:solidFill>
                  <a:srgbClr val="222222"/>
                </a:solidFill>
                <a:effectLst/>
                <a:latin typeface="Lora" pitchFamily="2" charset="0"/>
              </a:rPr>
              <a:t> its adoption, as it handles both classification and regression problems.</a:t>
            </a:r>
          </a:p>
          <a:p>
            <a:r>
              <a:rPr lang="en-IN" b="0" dirty="0" err="1">
                <a:solidFill>
                  <a:schemeClr val="tx1">
                    <a:lumMod val="95000"/>
                    <a:lumOff val="5000"/>
                  </a:schemeClr>
                </a:solidFill>
                <a:effectLst/>
                <a:latin typeface="Consolas" panose="020B0609020204030204" pitchFamily="49" charset="0"/>
              </a:rPr>
              <a:t>rfc</a:t>
            </a:r>
            <a:r>
              <a:rPr lang="en-IN" b="0" dirty="0">
                <a:solidFill>
                  <a:schemeClr val="tx1">
                    <a:lumMod val="95000"/>
                    <a:lumOff val="5000"/>
                  </a:schemeClr>
                </a:solidFill>
                <a:effectLst/>
                <a:latin typeface="Consolas" panose="020B0609020204030204" pitchFamily="49" charset="0"/>
              </a:rPr>
              <a:t> = </a:t>
            </a:r>
            <a:r>
              <a:rPr lang="en-IN" b="0" dirty="0" err="1">
                <a:solidFill>
                  <a:schemeClr val="tx1">
                    <a:lumMod val="95000"/>
                    <a:lumOff val="5000"/>
                  </a:schemeClr>
                </a:solidFill>
                <a:effectLst/>
                <a:latin typeface="Consolas" panose="020B0609020204030204" pitchFamily="49" charset="0"/>
              </a:rPr>
              <a:t>RandomForestClassifier</a:t>
            </a:r>
            <a:r>
              <a:rPr lang="en-IN" b="0" dirty="0">
                <a:solidFill>
                  <a:schemeClr val="tx1">
                    <a:lumMod val="95000"/>
                    <a:lumOff val="5000"/>
                  </a:schemeClr>
                </a:solidFill>
                <a:effectLst/>
                <a:latin typeface="Consolas" panose="020B0609020204030204" pitchFamily="49" charset="0"/>
              </a:rPr>
              <a:t>(</a:t>
            </a:r>
            <a:r>
              <a:rPr lang="en-IN" b="0" i="1" dirty="0" err="1">
                <a:solidFill>
                  <a:schemeClr val="tx1">
                    <a:lumMod val="95000"/>
                    <a:lumOff val="5000"/>
                  </a:schemeClr>
                </a:solidFill>
                <a:effectLst/>
                <a:latin typeface="Consolas" panose="020B0609020204030204" pitchFamily="49" charset="0"/>
              </a:rPr>
              <a:t>n_estimators</a:t>
            </a:r>
            <a:r>
              <a:rPr lang="en-IN" b="0" dirty="0">
                <a:solidFill>
                  <a:schemeClr val="tx1">
                    <a:lumMod val="95000"/>
                    <a:lumOff val="5000"/>
                  </a:schemeClr>
                </a:solidFill>
                <a:effectLst/>
                <a:latin typeface="Consolas" panose="020B0609020204030204" pitchFamily="49" charset="0"/>
              </a:rPr>
              <a:t> =100, </a:t>
            </a:r>
            <a:r>
              <a:rPr lang="en-IN" b="0" i="1" dirty="0">
                <a:solidFill>
                  <a:schemeClr val="tx1">
                    <a:lumMod val="95000"/>
                    <a:lumOff val="5000"/>
                  </a:schemeClr>
                </a:solidFill>
                <a:effectLst/>
                <a:latin typeface="Consolas" panose="020B0609020204030204" pitchFamily="49" charset="0"/>
              </a:rPr>
              <a:t>criterion</a:t>
            </a:r>
            <a:r>
              <a:rPr lang="en-IN" b="0" dirty="0">
                <a:solidFill>
                  <a:schemeClr val="tx1">
                    <a:lumMod val="95000"/>
                    <a:lumOff val="5000"/>
                  </a:schemeClr>
                </a:solidFill>
                <a:effectLst/>
                <a:latin typeface="Consolas" panose="020B0609020204030204" pitchFamily="49" charset="0"/>
              </a:rPr>
              <a:t> = 'entropy', </a:t>
            </a:r>
            <a:r>
              <a:rPr lang="en-IN" b="0" i="1" dirty="0" err="1">
                <a:solidFill>
                  <a:schemeClr val="tx1">
                    <a:lumMod val="95000"/>
                    <a:lumOff val="5000"/>
                  </a:schemeClr>
                </a:solidFill>
                <a:effectLst/>
                <a:latin typeface="Consolas" panose="020B0609020204030204" pitchFamily="49" charset="0"/>
              </a:rPr>
              <a:t>random_state</a:t>
            </a:r>
            <a:r>
              <a:rPr lang="en-IN" b="0" dirty="0">
                <a:solidFill>
                  <a:schemeClr val="tx1">
                    <a:lumMod val="95000"/>
                    <a:lumOff val="5000"/>
                  </a:schemeClr>
                </a:solidFill>
                <a:effectLst/>
                <a:latin typeface="Consolas" panose="020B0609020204030204" pitchFamily="49" charset="0"/>
              </a:rPr>
              <a:t> = 0  , </a:t>
            </a:r>
            <a:r>
              <a:rPr lang="en-IN" b="0" i="1" dirty="0" err="1">
                <a:solidFill>
                  <a:schemeClr val="tx1">
                    <a:lumMod val="95000"/>
                    <a:lumOff val="5000"/>
                  </a:schemeClr>
                </a:solidFill>
                <a:effectLst/>
                <a:latin typeface="Consolas" panose="020B0609020204030204" pitchFamily="49" charset="0"/>
              </a:rPr>
              <a:t>max_features</a:t>
            </a:r>
            <a:r>
              <a:rPr lang="en-IN" b="0" dirty="0">
                <a:solidFill>
                  <a:schemeClr val="tx1">
                    <a:lumMod val="95000"/>
                    <a:lumOff val="5000"/>
                  </a:schemeClr>
                </a:solidFill>
                <a:effectLst/>
                <a:latin typeface="Consolas" panose="020B0609020204030204" pitchFamily="49" charset="0"/>
              </a:rPr>
              <a:t> = 'auto', </a:t>
            </a:r>
            <a:r>
              <a:rPr lang="en-IN" b="0" i="1" dirty="0" err="1">
                <a:solidFill>
                  <a:schemeClr val="tx1">
                    <a:lumMod val="95000"/>
                    <a:lumOff val="5000"/>
                  </a:schemeClr>
                </a:solidFill>
                <a:effectLst/>
                <a:latin typeface="Consolas" panose="020B0609020204030204" pitchFamily="49" charset="0"/>
              </a:rPr>
              <a:t>max_depth</a:t>
            </a:r>
            <a:r>
              <a:rPr lang="en-IN" b="0" dirty="0">
                <a:solidFill>
                  <a:schemeClr val="tx1">
                    <a:lumMod val="95000"/>
                    <a:lumOff val="5000"/>
                  </a:schemeClr>
                </a:solidFill>
                <a:effectLst/>
                <a:latin typeface="Consolas" panose="020B0609020204030204" pitchFamily="49" charset="0"/>
              </a:rPr>
              <a:t> = 10)</a:t>
            </a:r>
          </a:p>
          <a:p>
            <a:r>
              <a:rPr lang="en-IN" b="0" dirty="0" err="1">
                <a:solidFill>
                  <a:schemeClr val="tx1">
                    <a:lumMod val="95000"/>
                    <a:lumOff val="5000"/>
                  </a:schemeClr>
                </a:solidFill>
                <a:effectLst/>
                <a:latin typeface="Consolas" panose="020B0609020204030204" pitchFamily="49" charset="0"/>
              </a:rPr>
              <a:t>rfc.fit</a:t>
            </a:r>
            <a:r>
              <a:rPr lang="en-IN" b="0" dirty="0">
                <a:solidFill>
                  <a:schemeClr val="tx1">
                    <a:lumMod val="95000"/>
                    <a:lumOff val="5000"/>
                  </a:schemeClr>
                </a:solidFill>
                <a:effectLst/>
                <a:latin typeface="Consolas" panose="020B0609020204030204" pitchFamily="49" charset="0"/>
              </a:rPr>
              <a:t>(</a:t>
            </a:r>
            <a:r>
              <a:rPr lang="en-IN" b="0" dirty="0" err="1">
                <a:solidFill>
                  <a:schemeClr val="tx1">
                    <a:lumMod val="95000"/>
                    <a:lumOff val="5000"/>
                  </a:schemeClr>
                </a:solidFill>
                <a:effectLst/>
                <a:latin typeface="Consolas" panose="020B0609020204030204" pitchFamily="49" charset="0"/>
              </a:rPr>
              <a:t>x_train</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y_train</a:t>
            </a:r>
            <a:r>
              <a:rPr lang="en-IN" b="0" dirty="0">
                <a:solidFill>
                  <a:schemeClr val="tx1">
                    <a:lumMod val="95000"/>
                    <a:lumOff val="5000"/>
                  </a:schemeClr>
                </a:solidFill>
                <a:effectLst/>
                <a:latin typeface="Consolas" panose="020B0609020204030204" pitchFamily="49" charset="0"/>
              </a:rPr>
              <a:t>)</a:t>
            </a:r>
          </a:p>
          <a:p>
            <a:br>
              <a:rPr lang="en-IN" b="0" dirty="0">
                <a:solidFill>
                  <a:srgbClr val="F8F8F2"/>
                </a:solidFill>
                <a:effectLst/>
                <a:latin typeface="Consolas" panose="020B0609020204030204" pitchFamily="49" charset="0"/>
              </a:rPr>
            </a:br>
            <a:endParaRPr lang="en-IN" b="0" dirty="0">
              <a:solidFill>
                <a:srgbClr val="F8F8F2"/>
              </a:solidFill>
              <a:effectLst/>
              <a:latin typeface="Consolas" panose="020B0609020204030204" pitchFamily="49" charset="0"/>
            </a:endParaRPr>
          </a:p>
          <a:p>
            <a:pPr algn="just"/>
            <a:endParaRPr lang="en-GB" b="0" i="0" dirty="0">
              <a:solidFill>
                <a:srgbClr val="222222"/>
              </a:solidFill>
              <a:effectLst/>
              <a:latin typeface="Lora" pitchFamily="2" charset="0"/>
            </a:endParaRPr>
          </a:p>
          <a:p>
            <a:pPr algn="just"/>
            <a:endParaRPr lang="en-GB" dirty="0">
              <a:solidFill>
                <a:srgbClr val="222222"/>
              </a:solidFill>
              <a:latin typeface="Lora" pitchFamily="2" charset="0"/>
            </a:endParaRPr>
          </a:p>
          <a:p>
            <a:pPr algn="just"/>
            <a:endParaRPr lang="en-GB" dirty="0">
              <a:solidFill>
                <a:srgbClr val="222222"/>
              </a:solidFill>
              <a:latin typeface="Lora" pitchFamily="2" charset="0"/>
            </a:endParaRPr>
          </a:p>
          <a:p>
            <a:pPr algn="just"/>
            <a:endParaRPr lang="en-GB" b="0" i="0" dirty="0">
              <a:solidFill>
                <a:srgbClr val="222222"/>
              </a:solidFill>
              <a:effectLst/>
              <a:latin typeface="Lora" pitchFamily="2" charset="0"/>
            </a:endParaRPr>
          </a:p>
        </p:txBody>
      </p:sp>
      <p:sp>
        <p:nvSpPr>
          <p:cNvPr id="4" name="Google Shape;2857;p60">
            <a:extLst>
              <a:ext uri="{FF2B5EF4-FFF2-40B4-BE49-F238E27FC236}">
                <a16:creationId xmlns:a16="http://schemas.microsoft.com/office/drawing/2014/main" id="{548A972D-892B-2367-A721-58D6BD16A7B7}"/>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lang="en-US" sz="4000" b="1" dirty="0">
                <a:solidFill>
                  <a:schemeClr val="accent1"/>
                </a:solidFill>
                <a:latin typeface="Lora" pitchFamily="2" charset="0"/>
                <a:ea typeface="Cambria" panose="02040503050406030204" pitchFamily="18" charset="0"/>
                <a:cs typeface="+mn-cs"/>
              </a:rPr>
              <a:t> Random forest</a:t>
            </a:r>
            <a:r>
              <a:rPr lang="en-GB" sz="1600" b="0" i="0" dirty="0">
                <a:solidFill>
                  <a:srgbClr val="222222"/>
                </a:solidFill>
                <a:effectLst/>
                <a:latin typeface="Lato" panose="020F0502020204030203" pitchFamily="34" charset="0"/>
              </a:rPr>
              <a:t> </a:t>
            </a:r>
            <a:endParaRPr kumimoji="0" lang="en-US" sz="4000" b="1" i="0" u="none" strike="noStrike" kern="1200" cap="none" spc="0" normalizeH="0" baseline="0" noProof="0" dirty="0">
              <a:ln>
                <a:noFill/>
              </a:ln>
              <a:solidFill>
                <a:schemeClr val="accent1"/>
              </a:solidFill>
              <a:effectLst/>
              <a:uLnTx/>
              <a:uFillTx/>
              <a:latin typeface="Lora" pitchFamily="2" charset="0"/>
              <a:ea typeface="Cambria" panose="02040503050406030204" pitchFamily="18" charset="0"/>
              <a:cs typeface="+mn-cs"/>
            </a:endParaRPr>
          </a:p>
        </p:txBody>
      </p:sp>
    </p:spTree>
    <p:extLst>
      <p:ext uri="{BB962C8B-B14F-4D97-AF65-F5344CB8AC3E}">
        <p14:creationId xmlns:p14="http://schemas.microsoft.com/office/powerpoint/2010/main" val="395455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2A59F2-21EB-2D87-2147-80CE6A296F02}"/>
              </a:ext>
            </a:extLst>
          </p:cNvPr>
          <p:cNvSpPr>
            <a:spLocks noChangeArrowheads="1"/>
          </p:cNvSpPr>
          <p:nvPr/>
        </p:nvSpPr>
        <p:spPr bwMode="auto">
          <a:xfrm rot="10800000" flipV="1">
            <a:off x="393192" y="-60787"/>
            <a:ext cx="11274552" cy="62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Lora"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PK" altLang="en-PK" b="1" i="0" u="none" strike="noStrike" cap="none" normalizeH="0" baseline="0" dirty="0" err="1">
                <a:ln>
                  <a:noFill/>
                </a:ln>
                <a:solidFill>
                  <a:schemeClr val="tx1"/>
                </a:solidFill>
                <a:effectLst/>
                <a:latin typeface="Lora" pitchFamily="2" charset="0"/>
              </a:rPr>
              <a:t>RandomForestClassifier</a:t>
            </a:r>
            <a:r>
              <a:rPr kumimoji="0" lang="en-PK" altLang="en-PK" b="1" i="0" u="none" strike="noStrike" cap="none" normalizeH="0" baseline="0" dirty="0">
                <a:ln>
                  <a:noFill/>
                </a:ln>
                <a:solidFill>
                  <a:schemeClr val="tx1"/>
                </a:solidFill>
                <a:effectLst/>
                <a:latin typeface="Lora" pitchFamily="2" charset="0"/>
              </a:rPr>
              <a:t>:</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1" i="0" u="none" strike="noStrike" cap="none" normalizeH="0" baseline="0" dirty="0" err="1">
                <a:ln>
                  <a:noFill/>
                </a:ln>
                <a:solidFill>
                  <a:schemeClr val="tx1"/>
                </a:solidFill>
                <a:effectLst/>
                <a:latin typeface="Lora" pitchFamily="2" charset="0"/>
              </a:rPr>
              <a:t>RandomForestClassifier</a:t>
            </a:r>
            <a:r>
              <a:rPr kumimoji="0" lang="en-PK" altLang="en-PK" b="0" i="0" u="none" strike="noStrike" cap="none" normalizeH="0" baseline="0" dirty="0">
                <a:ln>
                  <a:noFill/>
                </a:ln>
                <a:solidFill>
                  <a:schemeClr val="tx1"/>
                </a:solidFill>
                <a:effectLst/>
                <a:latin typeface="Lora" pitchFamily="2" charset="0"/>
              </a:rPr>
              <a:t> is a machine learning model belonging to the ensemble learning category, specifically a random forest for classification tasks.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PK" altLang="en-PK" b="1" i="0" u="none" strike="noStrike" cap="none" normalizeH="0" baseline="0" dirty="0" err="1">
                <a:ln>
                  <a:noFill/>
                </a:ln>
                <a:solidFill>
                  <a:schemeClr val="tx1"/>
                </a:solidFill>
                <a:effectLst/>
                <a:latin typeface="Lora" pitchFamily="2" charset="0"/>
              </a:rPr>
              <a:t>n_estimators</a:t>
            </a:r>
            <a:r>
              <a:rPr kumimoji="0" lang="en-PK" altLang="en-PK" b="1" i="0" u="none" strike="noStrike" cap="none" normalizeH="0" baseline="0" dirty="0">
                <a:ln>
                  <a:noFill/>
                </a:ln>
                <a:solidFill>
                  <a:schemeClr val="tx1"/>
                </a:solidFill>
                <a:effectLst/>
                <a:latin typeface="Lora" pitchFamily="2" charset="0"/>
              </a:rPr>
              <a:t>=100:</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The parameter </a:t>
            </a:r>
            <a:r>
              <a:rPr kumimoji="0" lang="en-PK" altLang="en-PK" b="1" i="0" u="none" strike="noStrike" cap="none" normalizeH="0" baseline="0" dirty="0" err="1">
                <a:ln>
                  <a:noFill/>
                </a:ln>
                <a:solidFill>
                  <a:schemeClr val="tx1"/>
                </a:solidFill>
                <a:effectLst/>
                <a:latin typeface="Lora" pitchFamily="2" charset="0"/>
              </a:rPr>
              <a:t>n_estimators</a:t>
            </a:r>
            <a:r>
              <a:rPr kumimoji="0" lang="en-PK" altLang="en-PK" b="0" i="0" u="none" strike="noStrike" cap="none" normalizeH="0" baseline="0" dirty="0">
                <a:ln>
                  <a:noFill/>
                </a:ln>
                <a:solidFill>
                  <a:schemeClr val="tx1"/>
                </a:solidFill>
                <a:effectLst/>
                <a:latin typeface="Lora" pitchFamily="2" charset="0"/>
              </a:rPr>
              <a:t> defines the number of decision trees in the forest.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Setting it to 100 means that the random forest will consist of 100 decision trees.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PK" altLang="en-PK" b="1" i="0" u="none" strike="noStrike" cap="none" normalizeH="0" baseline="0" dirty="0">
                <a:ln>
                  <a:noFill/>
                </a:ln>
                <a:solidFill>
                  <a:schemeClr val="tx1"/>
                </a:solidFill>
                <a:effectLst/>
                <a:latin typeface="Lora" pitchFamily="2" charset="0"/>
              </a:rPr>
              <a:t>criterion='entropy':</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The </a:t>
            </a:r>
            <a:r>
              <a:rPr kumimoji="0" lang="en-PK" altLang="en-PK" b="1" i="0" u="none" strike="noStrike" cap="none" normalizeH="0" baseline="0" dirty="0">
                <a:ln>
                  <a:noFill/>
                </a:ln>
                <a:solidFill>
                  <a:schemeClr val="tx1"/>
                </a:solidFill>
                <a:effectLst/>
                <a:latin typeface="Lora" pitchFamily="2" charset="0"/>
              </a:rPr>
              <a:t>criterion</a:t>
            </a:r>
            <a:r>
              <a:rPr kumimoji="0" lang="en-PK" altLang="en-PK" b="0" i="0" u="none" strike="noStrike" cap="none" normalizeH="0" baseline="0" dirty="0">
                <a:ln>
                  <a:noFill/>
                </a:ln>
                <a:solidFill>
                  <a:schemeClr val="tx1"/>
                </a:solidFill>
                <a:effectLst/>
                <a:latin typeface="Lora" pitchFamily="2" charset="0"/>
              </a:rPr>
              <a:t> parameter determines the function used to measure the quality of a split.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'Entropy' is a measure of impurity; the algorithm aims to reduce entropy in decision tree nodes.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PK" altLang="en-PK" b="1" i="0" u="none" strike="noStrike" cap="none" normalizeH="0" baseline="0" dirty="0" err="1">
                <a:ln>
                  <a:noFill/>
                </a:ln>
                <a:solidFill>
                  <a:schemeClr val="tx1"/>
                </a:solidFill>
                <a:effectLst/>
                <a:latin typeface="Lora" pitchFamily="2" charset="0"/>
              </a:rPr>
              <a:t>random_state</a:t>
            </a:r>
            <a:r>
              <a:rPr kumimoji="0" lang="en-PK" altLang="en-PK" b="1" i="0" u="none" strike="noStrike" cap="none" normalizeH="0" baseline="0" dirty="0">
                <a:ln>
                  <a:noFill/>
                </a:ln>
                <a:solidFill>
                  <a:schemeClr val="tx1"/>
                </a:solidFill>
                <a:effectLst/>
                <a:latin typeface="Lora" pitchFamily="2" charset="0"/>
              </a:rPr>
              <a:t>=0:</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1" i="0" u="none" strike="noStrike" cap="none" normalizeH="0" baseline="0" dirty="0" err="1">
                <a:ln>
                  <a:noFill/>
                </a:ln>
                <a:solidFill>
                  <a:schemeClr val="tx1"/>
                </a:solidFill>
                <a:effectLst/>
                <a:latin typeface="Lora" pitchFamily="2" charset="0"/>
              </a:rPr>
              <a:t>random_state</a:t>
            </a:r>
            <a:r>
              <a:rPr kumimoji="0" lang="en-PK" altLang="en-PK" b="0" i="0" u="none" strike="noStrike" cap="none" normalizeH="0" baseline="0" dirty="0">
                <a:ln>
                  <a:noFill/>
                </a:ln>
                <a:solidFill>
                  <a:schemeClr val="tx1"/>
                </a:solidFill>
                <a:effectLst/>
                <a:latin typeface="Lora" pitchFamily="2" charset="0"/>
              </a:rPr>
              <a:t> is a seed for the random number generator.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Setting it to 0 ensures reproducibility, meaning if you run the code multiple times, you'll get the same results.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PK" altLang="en-PK" b="1" i="0" u="none" strike="noStrike" cap="none" normalizeH="0" baseline="0" dirty="0" err="1">
                <a:ln>
                  <a:noFill/>
                </a:ln>
                <a:solidFill>
                  <a:schemeClr val="tx1"/>
                </a:solidFill>
                <a:effectLst/>
                <a:latin typeface="Lora" pitchFamily="2" charset="0"/>
              </a:rPr>
              <a:t>max_features</a:t>
            </a:r>
            <a:r>
              <a:rPr kumimoji="0" lang="en-PK" altLang="en-PK" b="1" i="0" u="none" strike="noStrike" cap="none" normalizeH="0" baseline="0" dirty="0">
                <a:ln>
                  <a:noFill/>
                </a:ln>
                <a:solidFill>
                  <a:schemeClr val="tx1"/>
                </a:solidFill>
                <a:effectLst/>
                <a:latin typeface="Lora" pitchFamily="2" charset="0"/>
              </a:rPr>
              <a:t>='auto':</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The maximum number of features considered for splitting a node is set to 'auto,' which means it considers all features for each split.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This provides flexibility for the model to find the best features during the learning process.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PK" altLang="en-PK" b="1" i="0" u="none" strike="noStrike" cap="none" normalizeH="0" baseline="0" dirty="0" err="1">
                <a:ln>
                  <a:noFill/>
                </a:ln>
                <a:solidFill>
                  <a:schemeClr val="tx1"/>
                </a:solidFill>
                <a:effectLst/>
                <a:latin typeface="Lora" pitchFamily="2" charset="0"/>
              </a:rPr>
              <a:t>max_depth</a:t>
            </a:r>
            <a:r>
              <a:rPr kumimoji="0" lang="en-PK" altLang="en-PK" b="1" i="0" u="none" strike="noStrike" cap="none" normalizeH="0" baseline="0" dirty="0">
                <a:ln>
                  <a:noFill/>
                </a:ln>
                <a:solidFill>
                  <a:schemeClr val="tx1"/>
                </a:solidFill>
                <a:effectLst/>
                <a:latin typeface="Lora" pitchFamily="2" charset="0"/>
              </a:rPr>
              <a:t>=10:</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1" i="0" u="none" strike="noStrike" cap="none" normalizeH="0" baseline="0" dirty="0" err="1">
                <a:ln>
                  <a:noFill/>
                </a:ln>
                <a:solidFill>
                  <a:schemeClr val="tx1"/>
                </a:solidFill>
                <a:effectLst/>
                <a:latin typeface="Lora" pitchFamily="2" charset="0"/>
              </a:rPr>
              <a:t>max_depth</a:t>
            </a:r>
            <a:r>
              <a:rPr kumimoji="0" lang="en-PK" altLang="en-PK" b="0" i="0" u="none" strike="noStrike" cap="none" normalizeH="0" baseline="0" dirty="0">
                <a:ln>
                  <a:noFill/>
                </a:ln>
                <a:solidFill>
                  <a:schemeClr val="tx1"/>
                </a:solidFill>
                <a:effectLst/>
                <a:latin typeface="Lora" pitchFamily="2" charset="0"/>
              </a:rPr>
              <a:t> limits the maximum depth of the decision tree. Here, it's set to 10.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Lora" pitchFamily="2" charset="0"/>
              </a:rPr>
              <a:t>Constraining tree depth helps prevent overfitting and makes the model more interpretable.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66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betes - Free medical icons">
            <a:extLst>
              <a:ext uri="{FF2B5EF4-FFF2-40B4-BE49-F238E27FC236}">
                <a16:creationId xmlns:a16="http://schemas.microsoft.com/office/drawing/2014/main" id="{FDFE4ECB-696A-D75D-1D30-EC7498880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97" y="176975"/>
            <a:ext cx="502920" cy="502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552D72-CF80-AF89-940B-3ED10958C4ED}"/>
              </a:ext>
            </a:extLst>
          </p:cNvPr>
          <p:cNvSpPr txBox="1"/>
          <p:nvPr/>
        </p:nvSpPr>
        <p:spPr>
          <a:xfrm>
            <a:off x="690017" y="861376"/>
            <a:ext cx="10853961" cy="584775"/>
          </a:xfrm>
          <a:prstGeom prst="rect">
            <a:avLst/>
          </a:prstGeom>
          <a:noFill/>
        </p:spPr>
        <p:txBody>
          <a:bodyPr wrap="square" rtlCol="0">
            <a:spAutoFit/>
          </a:bodyPr>
          <a:lstStyle/>
          <a:p>
            <a:pPr algn="ctr"/>
            <a:r>
              <a:rPr lang="en-US" sz="3200" b="1" dirty="0">
                <a:solidFill>
                  <a:schemeClr val="accent6">
                    <a:lumMod val="50000"/>
                  </a:schemeClr>
                </a:solidFill>
                <a:latin typeface="Lora" pitchFamily="2" charset="0"/>
              </a:rPr>
              <a:t>What is Diabetes ?</a:t>
            </a:r>
          </a:p>
        </p:txBody>
      </p:sp>
      <p:sp>
        <p:nvSpPr>
          <p:cNvPr id="4" name="Google Shape;2859;p60">
            <a:extLst>
              <a:ext uri="{FF2B5EF4-FFF2-40B4-BE49-F238E27FC236}">
                <a16:creationId xmlns:a16="http://schemas.microsoft.com/office/drawing/2014/main" id="{E82A00A8-FBDE-54BD-2796-F70E837298F7}"/>
              </a:ext>
            </a:extLst>
          </p:cNvPr>
          <p:cNvSpPr txBox="1"/>
          <p:nvPr/>
        </p:nvSpPr>
        <p:spPr>
          <a:xfrm>
            <a:off x="690017" y="1627632"/>
            <a:ext cx="10569026" cy="4568196"/>
          </a:xfrm>
          <a:prstGeom prst="rect">
            <a:avLst/>
          </a:prstGeom>
          <a:noFill/>
          <a:ln>
            <a:noFill/>
          </a:ln>
        </p:spPr>
        <p:txBody>
          <a:bodyPr spcFirstLastPara="1" wrap="square" lIns="0" tIns="0" rIns="0" bIns="0" anchor="ctr" anchorCtr="0">
            <a:noAutofit/>
          </a:bodyPr>
          <a:lstStyle/>
          <a:p>
            <a:pPr marL="497412" indent="-285750" defTabSz="1219170">
              <a:lnSpc>
                <a:spcPct val="115000"/>
              </a:lnSpc>
              <a:buClr>
                <a:srgbClr val="000000"/>
              </a:buClr>
              <a:buSzPct val="100000"/>
              <a:buFont typeface="Arial" panose="020B0604020202020204" pitchFamily="34" charset="0"/>
              <a:buChar char="•"/>
              <a:defRPr/>
            </a:pPr>
            <a:r>
              <a:rPr lang="en-GB" kern="0" dirty="0">
                <a:solidFill>
                  <a:srgbClr val="000000"/>
                </a:solidFill>
                <a:latin typeface="Lora" pitchFamily="2" charset="0"/>
                <a:cs typeface="Helvetica" panose="020B0604020202020204" pitchFamily="34" charset="0"/>
              </a:rPr>
              <a:t>Diabetes is a chronic medical condition that occurs when the body cannot produce enough insulin or effectively use the insulin it produces. Insulin is a hormone that regulates blood sugar (glucose) and allows it to enter cells, providing them with energy.</a:t>
            </a:r>
          </a:p>
          <a:p>
            <a:pPr marL="497412" indent="-285750" defTabSz="1219170">
              <a:lnSpc>
                <a:spcPct val="115000"/>
              </a:lnSpc>
              <a:buClr>
                <a:srgbClr val="000000"/>
              </a:buClr>
              <a:buSzPct val="100000"/>
              <a:buFont typeface="Arial" panose="020B0604020202020204" pitchFamily="34" charset="0"/>
              <a:buChar char="•"/>
              <a:defRPr/>
            </a:pPr>
            <a:r>
              <a:rPr lang="en-GB" kern="0" dirty="0">
                <a:solidFill>
                  <a:srgbClr val="000000"/>
                </a:solidFill>
                <a:latin typeface="Lora" pitchFamily="2" charset="0"/>
                <a:cs typeface="Helvetica" panose="020B0604020202020204" pitchFamily="34" charset="0"/>
              </a:rPr>
              <a:t>There are two main types of diabetes:</a:t>
            </a:r>
          </a:p>
          <a:p>
            <a:pPr marL="497412" indent="-285750" defTabSz="1219170">
              <a:lnSpc>
                <a:spcPct val="115000"/>
              </a:lnSpc>
              <a:buClr>
                <a:srgbClr val="000000"/>
              </a:buClr>
              <a:buSzPct val="100000"/>
              <a:buFont typeface="Arial" panose="020B0604020202020204" pitchFamily="34" charset="0"/>
              <a:buChar char="•"/>
              <a:defRPr/>
            </a:pPr>
            <a:r>
              <a:rPr lang="en-GB" b="1" kern="0" dirty="0">
                <a:solidFill>
                  <a:srgbClr val="000000"/>
                </a:solidFill>
                <a:latin typeface="Lora" pitchFamily="2" charset="0"/>
                <a:cs typeface="Helvetica" panose="020B0604020202020204" pitchFamily="34" charset="0"/>
              </a:rPr>
              <a:t>Type 1 Diabetes</a:t>
            </a:r>
            <a:r>
              <a:rPr lang="en-GB" kern="0" dirty="0">
                <a:solidFill>
                  <a:srgbClr val="000000"/>
                </a:solidFill>
                <a:latin typeface="Lora" pitchFamily="2" charset="0"/>
                <a:cs typeface="Helvetica" panose="020B0604020202020204" pitchFamily="34" charset="0"/>
              </a:rPr>
              <a:t>: In this type, the immune system mistakenly attacks and destroys the insulin-producing beta cells in the pancreas. People with type 1 diabetes need insulin injections to survive.</a:t>
            </a:r>
          </a:p>
          <a:p>
            <a:pPr marL="211662" defTabSz="1219170">
              <a:lnSpc>
                <a:spcPct val="115000"/>
              </a:lnSpc>
              <a:buClr>
                <a:srgbClr val="000000"/>
              </a:buClr>
              <a:buSzPct val="100000"/>
              <a:defRPr/>
            </a:pPr>
            <a:r>
              <a:rPr lang="en-GB" b="1" kern="0" dirty="0">
                <a:solidFill>
                  <a:srgbClr val="000000"/>
                </a:solidFill>
                <a:latin typeface="Lora" pitchFamily="2" charset="0"/>
                <a:cs typeface="Helvetica" panose="020B0604020202020204" pitchFamily="34" charset="0"/>
              </a:rPr>
              <a:t>     Type 2 Diabetes</a:t>
            </a:r>
            <a:r>
              <a:rPr lang="en-GB" kern="0" dirty="0">
                <a:solidFill>
                  <a:srgbClr val="000000"/>
                </a:solidFill>
                <a:latin typeface="Lora" pitchFamily="2" charset="0"/>
                <a:cs typeface="Helvetica" panose="020B0604020202020204" pitchFamily="34" charset="0"/>
              </a:rPr>
              <a:t>: This is more common and often develops later in life. In type 2 diabetes, the       body doesn't use insulin properly, and over time, the pancreas can't produce enough insulin to   maintain normal blood sugar levels.</a:t>
            </a:r>
          </a:p>
          <a:p>
            <a:pPr marL="497412" indent="-285750" defTabSz="1219170">
              <a:lnSpc>
                <a:spcPct val="115000"/>
              </a:lnSpc>
              <a:buClr>
                <a:srgbClr val="000000"/>
              </a:buClr>
              <a:buSzPct val="100000"/>
              <a:buFont typeface="Arial" panose="020B0604020202020204" pitchFamily="34" charset="0"/>
              <a:buChar char="•"/>
              <a:defRPr/>
            </a:pPr>
            <a:r>
              <a:rPr lang="en-GB" kern="0" dirty="0">
                <a:solidFill>
                  <a:srgbClr val="000000"/>
                </a:solidFill>
                <a:latin typeface="Lora" pitchFamily="2" charset="0"/>
                <a:cs typeface="Helvetica" panose="020B0604020202020204" pitchFamily="34" charset="0"/>
              </a:rPr>
              <a:t>Common symptoms of diabetes include increased thirst, frequent urination, unexplained weight loss, fatigue, and blurred vision. If left untreated, diabetes can lead to serious complications such as heart disease, stroke, kidney disease, and nerve damage.</a:t>
            </a: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endParaRPr kumimoji="0" sz="1800" b="0" i="0" u="none" strike="noStrike" kern="0" cap="none" spc="0" normalizeH="0" baseline="0" noProof="0" dirty="0">
              <a:ln>
                <a:noFill/>
              </a:ln>
              <a:solidFill>
                <a:schemeClr val="accent1"/>
              </a:solidFill>
              <a:effectLst/>
              <a:uLnTx/>
              <a:uFillTx/>
              <a:latin typeface="Lora" pitchFamily="2" charset="0"/>
              <a:cs typeface="Helvetica" panose="020B0604020202020204" pitchFamily="34" charset="0"/>
              <a:sym typeface="Arial"/>
            </a:endParaRPr>
          </a:p>
        </p:txBody>
      </p:sp>
    </p:spTree>
    <p:extLst>
      <p:ext uri="{BB962C8B-B14F-4D97-AF65-F5344CB8AC3E}">
        <p14:creationId xmlns:p14="http://schemas.microsoft.com/office/powerpoint/2010/main" val="295259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52F703-C59B-4700-4AEC-4CA42DF4FF9D}"/>
              </a:ext>
            </a:extLst>
          </p:cNvPr>
          <p:cNvGrpSpPr/>
          <p:nvPr/>
        </p:nvGrpSpPr>
        <p:grpSpPr>
          <a:xfrm>
            <a:off x="0" y="0"/>
            <a:ext cx="12192000" cy="6985667"/>
            <a:chOff x="0" y="0"/>
            <a:chExt cx="12192000" cy="6985667"/>
          </a:xfrm>
        </p:grpSpPr>
        <p:sp>
          <p:nvSpPr>
            <p:cNvPr id="12" name="TextBox 11">
              <a:extLst>
                <a:ext uri="{FF2B5EF4-FFF2-40B4-BE49-F238E27FC236}">
                  <a16:creationId xmlns:a16="http://schemas.microsoft.com/office/drawing/2014/main" id="{75F0D2DF-ED8F-B3F5-F3D1-D08224CD4683}"/>
                </a:ext>
              </a:extLst>
            </p:cNvPr>
            <p:cNvSpPr txBox="1"/>
            <p:nvPr/>
          </p:nvSpPr>
          <p:spPr>
            <a:xfrm>
              <a:off x="7019318" y="5416007"/>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0" name="TextBox 9">
              <a:extLst>
                <a:ext uri="{FF2B5EF4-FFF2-40B4-BE49-F238E27FC236}">
                  <a16:creationId xmlns:a16="http://schemas.microsoft.com/office/drawing/2014/main" id="{43DEB3C7-8DCD-8C0A-9F07-C712118C680E}"/>
                </a:ext>
              </a:extLst>
            </p:cNvPr>
            <p:cNvSpPr txBox="1"/>
            <p:nvPr/>
          </p:nvSpPr>
          <p:spPr>
            <a:xfrm>
              <a:off x="4014136" y="41092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2" name="Rectangle 1">
              <a:extLst>
                <a:ext uri="{FF2B5EF4-FFF2-40B4-BE49-F238E27FC236}">
                  <a16:creationId xmlns:a16="http://schemas.microsoft.com/office/drawing/2014/main" id="{2FA2071B-34D4-AED7-DC68-A39F51EFA40A}"/>
                </a:ext>
              </a:extLst>
            </p:cNvPr>
            <p:cNvSpPr/>
            <p:nvPr/>
          </p:nvSpPr>
          <p:spPr>
            <a:xfrm>
              <a:off x="0" y="0"/>
              <a:ext cx="3253154" cy="6858000"/>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ree photo fever cold and flu concepts portrait of sad girl measuring temperature of body and holding cup of tea infront of her at home">
              <a:extLst>
                <a:ext uri="{FF2B5EF4-FFF2-40B4-BE49-F238E27FC236}">
                  <a16:creationId xmlns:a16="http://schemas.microsoft.com/office/drawing/2014/main" id="{878FAD0F-7F90-D52A-B953-FCA4CAAD0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48" y="1216898"/>
              <a:ext cx="3396978" cy="50995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01CEE4-BC86-4E80-09FE-D707015E25F2}"/>
                </a:ext>
              </a:extLst>
            </p:cNvPr>
            <p:cNvSpPr/>
            <p:nvPr/>
          </p:nvSpPr>
          <p:spPr>
            <a:xfrm>
              <a:off x="4220308" y="3745524"/>
              <a:ext cx="3395189" cy="2286000"/>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2633F9-B3A1-3916-5599-4CD597AF3A74}"/>
                </a:ext>
              </a:extLst>
            </p:cNvPr>
            <p:cNvSpPr/>
            <p:nvPr/>
          </p:nvSpPr>
          <p:spPr>
            <a:xfrm>
              <a:off x="8117337" y="3745524"/>
              <a:ext cx="3395189" cy="2286000"/>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5204F3-68A0-0240-7092-6781362FB8E6}"/>
                </a:ext>
              </a:extLst>
            </p:cNvPr>
            <p:cNvSpPr txBox="1"/>
            <p:nvPr/>
          </p:nvSpPr>
          <p:spPr>
            <a:xfrm>
              <a:off x="4923693" y="1295843"/>
              <a:ext cx="6588834" cy="2708434"/>
            </a:xfrm>
            <a:prstGeom prst="rect">
              <a:avLst/>
            </a:prstGeom>
            <a:noFill/>
          </p:spPr>
          <p:txBody>
            <a:bodyPr wrap="square" rtlCol="0">
              <a:spAutoFit/>
            </a:bodyPr>
            <a:lstStyle/>
            <a:p>
              <a:pPr>
                <a:spcBef>
                  <a:spcPts val="600"/>
                </a:spcBef>
              </a:pPr>
              <a:r>
                <a:rPr lang="en-US" sz="3200" b="1" dirty="0">
                  <a:solidFill>
                    <a:schemeClr val="tx1">
                      <a:lumMod val="75000"/>
                      <a:lumOff val="25000"/>
                    </a:schemeClr>
                  </a:solidFill>
                  <a:latin typeface="Lora" pitchFamily="2" charset="0"/>
                </a:rPr>
                <a:t>Result</a:t>
              </a:r>
            </a:p>
            <a:p>
              <a:pPr>
                <a:spcBef>
                  <a:spcPts val="600"/>
                </a:spcBef>
              </a:pPr>
              <a:r>
                <a:rPr lang="en-US" sz="3200" dirty="0"/>
                <a:t>Our </a:t>
              </a:r>
              <a:r>
                <a:rPr lang="en-IN" sz="3200" b="0" i="0" dirty="0">
                  <a:solidFill>
                    <a:srgbClr val="001D35"/>
                  </a:solidFill>
                  <a:effectLst/>
                  <a:latin typeface="Google Sans"/>
                </a:rPr>
                <a:t>  Random forest</a:t>
              </a:r>
              <a:r>
                <a:rPr lang="en-US" sz="3200" dirty="0"/>
                <a:t>  model has achieved a remarkable accuracy of 96% - 97%. </a:t>
              </a:r>
            </a:p>
            <a:p>
              <a:pPr>
                <a:spcBef>
                  <a:spcPts val="600"/>
                </a:spcBef>
              </a:pPr>
              <a:endParaRPr lang="en-US" sz="3200" b="1" dirty="0">
                <a:solidFill>
                  <a:schemeClr val="tx1">
                    <a:lumMod val="75000"/>
                    <a:lumOff val="25000"/>
                  </a:schemeClr>
                </a:solidFill>
                <a:latin typeface="Lora" pitchFamily="2" charset="0"/>
              </a:endParaRPr>
            </a:p>
          </p:txBody>
        </p:sp>
        <p:sp>
          <p:nvSpPr>
            <p:cNvPr id="11" name="TextBox 10">
              <a:extLst>
                <a:ext uri="{FF2B5EF4-FFF2-40B4-BE49-F238E27FC236}">
                  <a16:creationId xmlns:a16="http://schemas.microsoft.com/office/drawing/2014/main" id="{3C140716-D823-B40B-013C-7126BD43E62D}"/>
                </a:ext>
              </a:extLst>
            </p:cNvPr>
            <p:cNvSpPr txBox="1"/>
            <p:nvPr/>
          </p:nvSpPr>
          <p:spPr>
            <a:xfrm>
              <a:off x="11354911" y="2644170"/>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3" name="TextBox 12">
              <a:extLst>
                <a:ext uri="{FF2B5EF4-FFF2-40B4-BE49-F238E27FC236}">
                  <a16:creationId xmlns:a16="http://schemas.microsoft.com/office/drawing/2014/main" id="{26C2CDFE-6158-4196-8607-13B7124A968F}"/>
                </a:ext>
              </a:extLst>
            </p:cNvPr>
            <p:cNvSpPr txBox="1"/>
            <p:nvPr/>
          </p:nvSpPr>
          <p:spPr>
            <a:xfrm>
              <a:off x="10354533" y="87464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grpSp>
      <p:sp>
        <p:nvSpPr>
          <p:cNvPr id="15" name="Google Shape;12590;p89">
            <a:extLst>
              <a:ext uri="{FF2B5EF4-FFF2-40B4-BE49-F238E27FC236}">
                <a16:creationId xmlns:a16="http://schemas.microsoft.com/office/drawing/2014/main" id="{B4BC069F-350D-F0CC-8BF0-62E16B48C8DF}"/>
              </a:ext>
            </a:extLst>
          </p:cNvPr>
          <p:cNvSpPr/>
          <p:nvPr/>
        </p:nvSpPr>
        <p:spPr>
          <a:xfrm>
            <a:off x="6348601" y="118110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34180592-8DCC-12DF-20D2-955751794A2C}"/>
              </a:ext>
            </a:extLst>
          </p:cNvPr>
          <p:cNvPicPr>
            <a:picLocks noChangeAspect="1"/>
          </p:cNvPicPr>
          <p:nvPr/>
        </p:nvPicPr>
        <p:blipFill>
          <a:blip r:embed="rId3"/>
          <a:stretch>
            <a:fillRect/>
          </a:stretch>
        </p:blipFill>
        <p:spPr>
          <a:xfrm>
            <a:off x="4003627" y="3646582"/>
            <a:ext cx="3816546" cy="2800494"/>
          </a:xfrm>
          <a:prstGeom prst="rect">
            <a:avLst/>
          </a:prstGeom>
        </p:spPr>
      </p:pic>
      <p:pic>
        <p:nvPicPr>
          <p:cNvPr id="16" name="Picture 15">
            <a:extLst>
              <a:ext uri="{FF2B5EF4-FFF2-40B4-BE49-F238E27FC236}">
                <a16:creationId xmlns:a16="http://schemas.microsoft.com/office/drawing/2014/main" id="{7999BB82-7140-6BEF-EBE3-9A1B19AEFF6E}"/>
              </a:ext>
            </a:extLst>
          </p:cNvPr>
          <p:cNvPicPr>
            <a:picLocks noChangeAspect="1"/>
          </p:cNvPicPr>
          <p:nvPr/>
        </p:nvPicPr>
        <p:blipFill>
          <a:blip r:embed="rId4"/>
          <a:stretch>
            <a:fillRect/>
          </a:stretch>
        </p:blipFill>
        <p:spPr>
          <a:xfrm>
            <a:off x="7889836" y="3646582"/>
            <a:ext cx="3981432" cy="2800494"/>
          </a:xfrm>
          <a:prstGeom prst="rect">
            <a:avLst/>
          </a:prstGeom>
        </p:spPr>
      </p:pic>
    </p:spTree>
    <p:extLst>
      <p:ext uri="{BB962C8B-B14F-4D97-AF65-F5344CB8AC3E}">
        <p14:creationId xmlns:p14="http://schemas.microsoft.com/office/powerpoint/2010/main" val="189327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AAA0A-F081-D8B3-48BC-BE1FE1092540}"/>
              </a:ext>
            </a:extLst>
          </p:cNvPr>
          <p:cNvPicPr>
            <a:picLocks noChangeAspect="1"/>
          </p:cNvPicPr>
          <p:nvPr/>
        </p:nvPicPr>
        <p:blipFill>
          <a:blip r:embed="rId2"/>
          <a:stretch>
            <a:fillRect/>
          </a:stretch>
        </p:blipFill>
        <p:spPr>
          <a:xfrm>
            <a:off x="3529012" y="1262062"/>
            <a:ext cx="5133975" cy="4333875"/>
          </a:xfrm>
          <a:prstGeom prst="rect">
            <a:avLst/>
          </a:prstGeom>
        </p:spPr>
      </p:pic>
    </p:spTree>
    <p:extLst>
      <p:ext uri="{BB962C8B-B14F-4D97-AF65-F5344CB8AC3E}">
        <p14:creationId xmlns:p14="http://schemas.microsoft.com/office/powerpoint/2010/main" val="61431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49E338-A39F-AD53-6CF1-2AAC1E384560}"/>
              </a:ext>
            </a:extLst>
          </p:cNvPr>
          <p:cNvSpPr>
            <a:spLocks noChangeArrowheads="1"/>
          </p:cNvSpPr>
          <p:nvPr/>
        </p:nvSpPr>
        <p:spPr bwMode="auto">
          <a:xfrm>
            <a:off x="265176" y="0"/>
            <a:ext cx="109179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altLang="en-PK" sz="4000" b="1" dirty="0">
                <a:solidFill>
                  <a:schemeClr val="accent1"/>
                </a:solidFill>
                <a:latin typeface="Lora" pitchFamily="2" charset="0"/>
                <a:ea typeface="Cambria" panose="02040503050406030204" pitchFamily="18" charset="0"/>
              </a:rPr>
              <a:t>                          </a:t>
            </a:r>
            <a:r>
              <a:rPr lang="en-PK" altLang="en-PK" sz="4000" b="1" dirty="0" err="1">
                <a:solidFill>
                  <a:schemeClr val="accent1"/>
                </a:solidFill>
                <a:latin typeface="Lora" pitchFamily="2" charset="0"/>
                <a:ea typeface="Cambria" panose="02040503050406030204" pitchFamily="18" charset="0"/>
              </a:rPr>
              <a:t>DecisionTree</a:t>
            </a:r>
            <a:r>
              <a:rPr kumimoji="0" lang="en-PK" altLang="en-PK" sz="800" b="0" i="0" u="none" strike="noStrike" cap="none" normalizeH="0" baseline="0" dirty="0">
                <a:ln>
                  <a:noFill/>
                </a:ln>
                <a:solidFill>
                  <a:schemeClr val="tx1"/>
                </a:solidFill>
                <a:effectLst/>
              </a:rPr>
              <a:t> </a:t>
            </a: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CAB5779-F46A-1FF6-A0ED-A0C4FFC6EFC7}"/>
              </a:ext>
            </a:extLst>
          </p:cNvPr>
          <p:cNvSpPr txBox="1"/>
          <p:nvPr/>
        </p:nvSpPr>
        <p:spPr>
          <a:xfrm>
            <a:off x="201168" y="1029915"/>
            <a:ext cx="11448288" cy="5632311"/>
          </a:xfrm>
          <a:prstGeom prst="rect">
            <a:avLst/>
          </a:prstGeom>
          <a:noFill/>
        </p:spPr>
        <p:txBody>
          <a:bodyPr wrap="square">
            <a:spAutoFit/>
          </a:bodyPr>
          <a:lstStyle/>
          <a:p>
            <a:r>
              <a:rPr lang="en-GB" b="0" i="0" dirty="0">
                <a:solidFill>
                  <a:srgbClr val="0F0F0F"/>
                </a:solidFill>
                <a:effectLst/>
                <a:latin typeface="Lora" pitchFamily="2" charset="0"/>
              </a:rPr>
              <a:t>A Decision Tree is a predictive model that takes the form of a tree-like structure, consisting of decision nodes and leaf nodes. It is used for both classification and regression tasks in machine learning. The structure of the tree is built by recursively splitting the dataset based on the most significant features, creating a flowchart-like representation of decision-making.</a:t>
            </a:r>
          </a:p>
          <a:p>
            <a:r>
              <a:rPr lang="fr-FR" b="0" dirty="0" err="1">
                <a:solidFill>
                  <a:schemeClr val="tx1">
                    <a:lumMod val="95000"/>
                    <a:lumOff val="5000"/>
                  </a:schemeClr>
                </a:solidFill>
                <a:effectLst/>
                <a:latin typeface="Consolas" panose="020B0609020204030204" pitchFamily="49" charset="0"/>
              </a:rPr>
              <a:t>dtree</a:t>
            </a:r>
            <a:r>
              <a:rPr lang="fr-FR" b="0" dirty="0">
                <a:solidFill>
                  <a:schemeClr val="tx1">
                    <a:lumMod val="95000"/>
                    <a:lumOff val="5000"/>
                  </a:schemeClr>
                </a:solidFill>
                <a:effectLst/>
                <a:latin typeface="Consolas" panose="020B0609020204030204" pitchFamily="49" charset="0"/>
              </a:rPr>
              <a:t> = </a:t>
            </a:r>
            <a:r>
              <a:rPr lang="fr-FR" b="0" dirty="0" err="1">
                <a:solidFill>
                  <a:schemeClr val="tx1">
                    <a:lumMod val="95000"/>
                    <a:lumOff val="5000"/>
                  </a:schemeClr>
                </a:solidFill>
                <a:effectLst/>
                <a:latin typeface="Consolas" panose="020B0609020204030204" pitchFamily="49" charset="0"/>
              </a:rPr>
              <a:t>DecisionTreeClassifier</a:t>
            </a:r>
            <a:r>
              <a:rPr lang="fr-FR" b="0" dirty="0">
                <a:solidFill>
                  <a:schemeClr val="tx1">
                    <a:lumMod val="95000"/>
                    <a:lumOff val="5000"/>
                  </a:schemeClr>
                </a:solidFill>
                <a:effectLst/>
                <a:latin typeface="Consolas" panose="020B0609020204030204" pitchFamily="49" charset="0"/>
              </a:rPr>
              <a:t>()</a:t>
            </a:r>
          </a:p>
          <a:p>
            <a:r>
              <a:rPr lang="fr-FR" b="0" dirty="0" err="1">
                <a:solidFill>
                  <a:schemeClr val="tx1">
                    <a:lumMod val="95000"/>
                    <a:lumOff val="5000"/>
                  </a:schemeClr>
                </a:solidFill>
                <a:effectLst/>
                <a:latin typeface="Consolas" panose="020B0609020204030204" pitchFamily="49" charset="0"/>
              </a:rPr>
              <a:t>dtree.fit</a:t>
            </a:r>
            <a:r>
              <a:rPr lang="fr-FR" b="0" dirty="0">
                <a:solidFill>
                  <a:schemeClr val="tx1">
                    <a:lumMod val="95000"/>
                    <a:lumOff val="5000"/>
                  </a:schemeClr>
                </a:solidFill>
                <a:effectLst/>
                <a:latin typeface="Consolas" panose="020B0609020204030204" pitchFamily="49" charset="0"/>
              </a:rPr>
              <a:t>(</a:t>
            </a:r>
            <a:r>
              <a:rPr lang="fr-FR" b="0" dirty="0" err="1">
                <a:solidFill>
                  <a:schemeClr val="tx1">
                    <a:lumMod val="95000"/>
                    <a:lumOff val="5000"/>
                  </a:schemeClr>
                </a:solidFill>
                <a:effectLst/>
                <a:latin typeface="Consolas" panose="020B0609020204030204" pitchFamily="49" charset="0"/>
              </a:rPr>
              <a:t>x_train,y_train</a:t>
            </a:r>
            <a:r>
              <a:rPr lang="fr-FR" b="0" dirty="0">
                <a:solidFill>
                  <a:schemeClr val="tx1">
                    <a:lumMod val="95000"/>
                    <a:lumOff val="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PK" altLang="en-PK" b="1" i="0" u="none" strike="noStrike" cap="none" normalizeH="0" baseline="0" dirty="0" err="1">
                <a:ln>
                  <a:noFill/>
                </a:ln>
                <a:solidFill>
                  <a:schemeClr val="tx1"/>
                </a:solidFill>
                <a:effectLst/>
                <a:latin typeface="Lora" pitchFamily="2" charset="0"/>
              </a:rPr>
              <a:t>DecisionTreeClassifier</a:t>
            </a:r>
            <a:r>
              <a:rPr kumimoji="0" lang="en-PK" altLang="en-PK" b="1" i="0" u="none" strike="noStrike" cap="none" normalizeH="0" baseline="0" dirty="0">
                <a:ln>
                  <a:noFill/>
                </a:ln>
                <a:solidFill>
                  <a:schemeClr val="tx1"/>
                </a:solidFill>
                <a:effectLst/>
                <a:latin typeface="Lora" pitchFamily="2" charset="0"/>
              </a:rPr>
              <a:t>:</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1" i="0" u="none" strike="noStrike" cap="none" normalizeH="0" baseline="0" dirty="0" err="1">
                <a:ln>
                  <a:noFill/>
                </a:ln>
                <a:solidFill>
                  <a:schemeClr val="tx1"/>
                </a:solidFill>
                <a:effectLst/>
                <a:latin typeface="Lora" pitchFamily="2" charset="0"/>
              </a:rPr>
              <a:t>DecisionTreeClassifier</a:t>
            </a:r>
            <a:r>
              <a:rPr kumimoji="0" lang="en-PK" altLang="en-PK" b="0" i="0" u="none" strike="noStrike" cap="none" normalizeH="0" baseline="0" dirty="0">
                <a:ln>
                  <a:noFill/>
                </a:ln>
                <a:solidFill>
                  <a:schemeClr val="tx1"/>
                </a:solidFill>
                <a:effectLst/>
                <a:latin typeface="Lora" pitchFamily="2" charset="0"/>
              </a:rPr>
              <a:t> is a machine learning model that belongs to the family of decision tree-based models, specifically designed for classification tasks.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PK" altLang="en-PK" b="1" i="0" u="none" strike="noStrike" cap="none" normalizeH="0" baseline="0" dirty="0">
                <a:ln>
                  <a:noFill/>
                </a:ln>
                <a:solidFill>
                  <a:schemeClr val="tx1"/>
                </a:solidFill>
                <a:effectLst/>
                <a:latin typeface="Lora" pitchFamily="2" charset="0"/>
              </a:rPr>
              <a:t>Model Initialization:</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1" i="0" u="none" strike="noStrike" cap="none" normalizeH="0" baseline="0" dirty="0" err="1">
                <a:ln>
                  <a:noFill/>
                </a:ln>
                <a:solidFill>
                  <a:schemeClr val="tx1"/>
                </a:solidFill>
                <a:effectLst/>
                <a:latin typeface="Lora" pitchFamily="2" charset="0"/>
              </a:rPr>
              <a:t>dtree</a:t>
            </a:r>
            <a:r>
              <a:rPr kumimoji="0" lang="en-PK" altLang="en-PK" b="1" i="0" u="none" strike="noStrike" cap="none" normalizeH="0" baseline="0" dirty="0">
                <a:ln>
                  <a:noFill/>
                </a:ln>
                <a:solidFill>
                  <a:schemeClr val="tx1"/>
                </a:solidFill>
                <a:effectLst/>
                <a:latin typeface="Lora" pitchFamily="2" charset="0"/>
              </a:rPr>
              <a:t> = </a:t>
            </a:r>
            <a:r>
              <a:rPr kumimoji="0" lang="en-PK" altLang="en-PK" b="1" i="0" u="none" strike="noStrike" cap="none" normalizeH="0" baseline="0" dirty="0" err="1">
                <a:ln>
                  <a:noFill/>
                </a:ln>
                <a:solidFill>
                  <a:schemeClr val="tx1"/>
                </a:solidFill>
                <a:effectLst/>
                <a:latin typeface="Lora" pitchFamily="2" charset="0"/>
              </a:rPr>
              <a:t>DecisionTreeClassifier</a:t>
            </a:r>
            <a:r>
              <a:rPr kumimoji="0" lang="en-PK" altLang="en-PK" b="1" i="0" u="none" strike="noStrike" cap="none" normalizeH="0" baseline="0" dirty="0">
                <a:ln>
                  <a:noFill/>
                </a:ln>
                <a:solidFill>
                  <a:schemeClr val="tx1"/>
                </a:solidFill>
                <a:effectLst/>
                <a:latin typeface="Lora" pitchFamily="2" charset="0"/>
              </a:rPr>
              <a:t>()</a:t>
            </a:r>
            <a:r>
              <a:rPr kumimoji="0" lang="en-PK" altLang="en-PK" b="0" i="0" u="none" strike="noStrike" cap="none" normalizeH="0" baseline="0" dirty="0">
                <a:ln>
                  <a:noFill/>
                </a:ln>
                <a:solidFill>
                  <a:schemeClr val="tx1"/>
                </a:solidFill>
                <a:effectLst/>
                <a:latin typeface="Lora" pitchFamily="2" charset="0"/>
              </a:rPr>
              <a:t>: Creates an instance of the Decision Tree classifier.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PK" altLang="en-PK" b="1" i="0" u="none" strike="noStrike" cap="none" normalizeH="0" baseline="0" dirty="0">
                <a:ln>
                  <a:noFill/>
                </a:ln>
                <a:solidFill>
                  <a:schemeClr val="tx1"/>
                </a:solidFill>
                <a:effectLst/>
                <a:latin typeface="Lora" pitchFamily="2" charset="0"/>
              </a:rPr>
              <a:t>Model Training:</a:t>
            </a:r>
            <a:endParaRPr kumimoji="0" lang="en-PK" altLang="en-PK" b="0" i="0" u="none" strike="noStrike" cap="none" normalizeH="0" baseline="0" dirty="0">
              <a:ln>
                <a:noFill/>
              </a:ln>
              <a:solidFill>
                <a:schemeClr val="tx1"/>
              </a:solidFill>
              <a:effectLst/>
              <a:latin typeface="Lora"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PK" altLang="en-PK" b="1" i="0" u="none" strike="noStrike" cap="none" normalizeH="0" baseline="0" dirty="0" err="1">
                <a:ln>
                  <a:noFill/>
                </a:ln>
                <a:solidFill>
                  <a:schemeClr val="tx1"/>
                </a:solidFill>
                <a:effectLst/>
                <a:latin typeface="Lora" pitchFamily="2" charset="0"/>
              </a:rPr>
              <a:t>dtree.fit</a:t>
            </a:r>
            <a:r>
              <a:rPr kumimoji="0" lang="en-PK" altLang="en-PK" b="1" i="0" u="none" strike="noStrike" cap="none" normalizeH="0" baseline="0" dirty="0">
                <a:ln>
                  <a:noFill/>
                </a:ln>
                <a:solidFill>
                  <a:schemeClr val="tx1"/>
                </a:solidFill>
                <a:effectLst/>
                <a:latin typeface="Lora" pitchFamily="2" charset="0"/>
              </a:rPr>
              <a:t>(</a:t>
            </a:r>
            <a:r>
              <a:rPr kumimoji="0" lang="en-PK" altLang="en-PK" b="1" i="0" u="none" strike="noStrike" cap="none" normalizeH="0" baseline="0" dirty="0" err="1">
                <a:ln>
                  <a:noFill/>
                </a:ln>
                <a:solidFill>
                  <a:schemeClr val="tx1"/>
                </a:solidFill>
                <a:effectLst/>
                <a:latin typeface="Lora" pitchFamily="2" charset="0"/>
              </a:rPr>
              <a:t>x_train</a:t>
            </a:r>
            <a:r>
              <a:rPr kumimoji="0" lang="en-PK" altLang="en-PK" b="1" i="0" u="none" strike="noStrike" cap="none" normalizeH="0" baseline="0" dirty="0">
                <a:ln>
                  <a:noFill/>
                </a:ln>
                <a:solidFill>
                  <a:schemeClr val="tx1"/>
                </a:solidFill>
                <a:effectLst/>
                <a:latin typeface="Lora" pitchFamily="2" charset="0"/>
              </a:rPr>
              <a:t>, </a:t>
            </a:r>
            <a:r>
              <a:rPr kumimoji="0" lang="en-PK" altLang="en-PK" b="1" i="0" u="none" strike="noStrike" cap="none" normalizeH="0" baseline="0" dirty="0" err="1">
                <a:ln>
                  <a:noFill/>
                </a:ln>
                <a:solidFill>
                  <a:schemeClr val="tx1"/>
                </a:solidFill>
                <a:effectLst/>
                <a:latin typeface="Lora" pitchFamily="2" charset="0"/>
              </a:rPr>
              <a:t>y_train</a:t>
            </a:r>
            <a:r>
              <a:rPr kumimoji="0" lang="en-PK" altLang="en-PK" b="1" i="0" u="none" strike="noStrike" cap="none" normalizeH="0" baseline="0" dirty="0">
                <a:ln>
                  <a:noFill/>
                </a:ln>
                <a:solidFill>
                  <a:schemeClr val="tx1"/>
                </a:solidFill>
                <a:effectLst/>
                <a:latin typeface="Lora" pitchFamily="2" charset="0"/>
              </a:rPr>
              <a:t>)</a:t>
            </a:r>
            <a:r>
              <a:rPr kumimoji="0" lang="en-PK" altLang="en-PK" b="0" i="0" u="none" strike="noStrike" cap="none" normalizeH="0" baseline="0" dirty="0">
                <a:ln>
                  <a:noFill/>
                </a:ln>
                <a:solidFill>
                  <a:schemeClr val="tx1"/>
                </a:solidFill>
                <a:effectLst/>
                <a:latin typeface="Lora" pitchFamily="2" charset="0"/>
              </a:rPr>
              <a:t>: Trains the Decision Tree model using the training data (</a:t>
            </a:r>
            <a:r>
              <a:rPr kumimoji="0" lang="en-PK" altLang="en-PK" b="1" i="0" u="none" strike="noStrike" cap="none" normalizeH="0" baseline="0" dirty="0" err="1">
                <a:ln>
                  <a:noFill/>
                </a:ln>
                <a:solidFill>
                  <a:schemeClr val="tx1"/>
                </a:solidFill>
                <a:effectLst/>
                <a:latin typeface="Lora" pitchFamily="2" charset="0"/>
              </a:rPr>
              <a:t>x_train</a:t>
            </a:r>
            <a:r>
              <a:rPr kumimoji="0" lang="en-PK" altLang="en-PK" b="0" i="0" u="none" strike="noStrike" cap="none" normalizeH="0" baseline="0" dirty="0">
                <a:ln>
                  <a:noFill/>
                </a:ln>
                <a:solidFill>
                  <a:schemeClr val="tx1"/>
                </a:solidFill>
                <a:effectLst/>
                <a:latin typeface="Lora" pitchFamily="2" charset="0"/>
              </a:rPr>
              <a:t>) and corresponding labels (</a:t>
            </a:r>
            <a:r>
              <a:rPr kumimoji="0" lang="en-PK" altLang="en-PK" b="1" i="0" u="none" strike="noStrike" cap="none" normalizeH="0" baseline="0" dirty="0" err="1">
                <a:ln>
                  <a:noFill/>
                </a:ln>
                <a:solidFill>
                  <a:schemeClr val="tx1"/>
                </a:solidFill>
                <a:effectLst/>
                <a:latin typeface="Lora" pitchFamily="2" charset="0"/>
              </a:rPr>
              <a:t>y_train</a:t>
            </a:r>
            <a:r>
              <a:rPr kumimoji="0" lang="en-PK" altLang="en-PK" b="0" i="0" u="none" strike="noStrike" cap="none" normalizeH="0" baseline="0" dirty="0">
                <a:ln>
                  <a:noFill/>
                </a:ln>
                <a:solidFill>
                  <a:schemeClr val="tx1"/>
                </a:solidFill>
                <a:effectLst/>
                <a:latin typeface="Lora" pitchFamily="2" charset="0"/>
              </a:rPr>
              <a:t>).</a:t>
            </a:r>
          </a:p>
          <a:p>
            <a:endParaRPr lang="fr-FR" b="0" dirty="0">
              <a:solidFill>
                <a:schemeClr val="tx1">
                  <a:lumMod val="95000"/>
                  <a:lumOff val="5000"/>
                </a:schemeClr>
              </a:solidFill>
              <a:effectLst/>
              <a:latin typeface="Consolas" panose="020B0609020204030204" pitchFamily="49" charset="0"/>
            </a:endParaRPr>
          </a:p>
          <a:p>
            <a:endParaRPr lang="fr-FR" dirty="0">
              <a:solidFill>
                <a:schemeClr val="tx1">
                  <a:lumMod val="95000"/>
                  <a:lumOff val="5000"/>
                </a:schemeClr>
              </a:solidFill>
              <a:latin typeface="Consolas" panose="020B0609020204030204" pitchFamily="49" charset="0"/>
            </a:endParaRPr>
          </a:p>
          <a:p>
            <a:endParaRPr lang="fr-FR" b="0" dirty="0">
              <a:solidFill>
                <a:schemeClr val="tx1">
                  <a:lumMod val="95000"/>
                  <a:lumOff val="5000"/>
                </a:schemeClr>
              </a:solidFill>
              <a:effectLst/>
              <a:latin typeface="Consolas" panose="020B0609020204030204" pitchFamily="49" charset="0"/>
            </a:endParaRPr>
          </a:p>
          <a:p>
            <a:endParaRPr lang="fr-FR" b="0" dirty="0">
              <a:solidFill>
                <a:schemeClr val="tx1">
                  <a:lumMod val="95000"/>
                  <a:lumOff val="5000"/>
                </a:schemeClr>
              </a:solidFill>
              <a:effectLst/>
              <a:latin typeface="Consolas" panose="020B0609020204030204" pitchFamily="49" charset="0"/>
            </a:endParaRPr>
          </a:p>
          <a:p>
            <a:endParaRPr lang="en-PK" dirty="0">
              <a:latin typeface="Lora" pitchFamily="2" charset="0"/>
            </a:endParaRPr>
          </a:p>
        </p:txBody>
      </p:sp>
      <p:sp>
        <p:nvSpPr>
          <p:cNvPr id="5" name="Rectangle 2">
            <a:extLst>
              <a:ext uri="{FF2B5EF4-FFF2-40B4-BE49-F238E27FC236}">
                <a16:creationId xmlns:a16="http://schemas.microsoft.com/office/drawing/2014/main" id="{B68F8B24-1754-28B8-5551-5AA87B9EE4B1}"/>
              </a:ext>
            </a:extLst>
          </p:cNvPr>
          <p:cNvSpPr>
            <a:spLocks noChangeArrowheads="1"/>
          </p:cNvSpPr>
          <p:nvPr/>
        </p:nvSpPr>
        <p:spPr bwMode="auto">
          <a:xfrm>
            <a:off x="0" y="-515654"/>
            <a:ext cx="2297104" cy="103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PK" altLang="en-PK" b="1" i="0" u="none" strike="noStrike" cap="none" normalizeH="0" baseline="0" dirty="0" err="1">
                <a:ln>
                  <a:noFill/>
                </a:ln>
                <a:solidFill>
                  <a:schemeClr val="tx1"/>
                </a:solidFill>
                <a:effectLst/>
                <a:latin typeface="Söhne Mono"/>
              </a:rPr>
              <a:t>DecisionTreeClassifier</a:t>
            </a:r>
            <a:r>
              <a:rPr kumimoji="0" lang="en-PK" altLang="en-PK" sz="1200" b="1" i="0" u="none" strike="noStrike" cap="none" normalizeH="0" baseline="0" dirty="0">
                <a:ln>
                  <a:noFill/>
                </a:ln>
                <a:solidFill>
                  <a:schemeClr val="tx1"/>
                </a:solidFill>
                <a:effectLst/>
                <a:latin typeface="Söhne"/>
              </a:rPr>
              <a:t>:</a:t>
            </a:r>
            <a:endParaRPr kumimoji="0" lang="en-PK" altLang="en-PK" sz="12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259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1CB31-9F8E-AB02-3C77-58C2F21BD99C}"/>
              </a:ext>
            </a:extLst>
          </p:cNvPr>
          <p:cNvSpPr>
            <a:spLocks noChangeArrowheads="1"/>
          </p:cNvSpPr>
          <p:nvPr/>
        </p:nvSpPr>
        <p:spPr bwMode="auto">
          <a:xfrm>
            <a:off x="265176" y="0"/>
            <a:ext cx="109179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altLang="en-PK" sz="4000" b="1" dirty="0">
                <a:solidFill>
                  <a:schemeClr val="accent1"/>
                </a:solidFill>
                <a:latin typeface="Lora" pitchFamily="2" charset="0"/>
                <a:ea typeface="Cambria" panose="02040503050406030204" pitchFamily="18" charset="0"/>
              </a:rPr>
              <a:t>                          </a:t>
            </a:r>
            <a:r>
              <a:rPr lang="en-PK" altLang="en-PK" sz="4000" b="1" dirty="0" err="1">
                <a:solidFill>
                  <a:schemeClr val="accent1"/>
                </a:solidFill>
                <a:latin typeface="Lora" pitchFamily="2" charset="0"/>
                <a:ea typeface="Cambria" panose="02040503050406030204" pitchFamily="18" charset="0"/>
              </a:rPr>
              <a:t>DecisionTree</a:t>
            </a:r>
            <a:r>
              <a:rPr kumimoji="0" lang="en-PK" altLang="en-PK" sz="800" b="0" i="0" u="none" strike="noStrike" cap="none" normalizeH="0" baseline="0" dirty="0">
                <a:ln>
                  <a:noFill/>
                </a:ln>
                <a:solidFill>
                  <a:schemeClr val="tx1"/>
                </a:solidFill>
                <a:effectLst/>
              </a:rPr>
              <a:t> </a:t>
            </a: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C40D5C-9BBE-1C34-0237-3B7B486133EC}"/>
              </a:ext>
            </a:extLst>
          </p:cNvPr>
          <p:cNvSpPr/>
          <p:nvPr/>
        </p:nvSpPr>
        <p:spPr>
          <a:xfrm>
            <a:off x="699909" y="992955"/>
            <a:ext cx="10483203" cy="526297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a:defRPr/>
            </a:pPr>
            <a:r>
              <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rPr>
              <a:t>  </a:t>
            </a:r>
            <a:r>
              <a:rPr lang="en-IN" b="1" i="0" dirty="0">
                <a:solidFill>
                  <a:schemeClr val="accent1"/>
                </a:solidFill>
                <a:effectLst/>
                <a:latin typeface="Lora" pitchFamily="2" charset="0"/>
              </a:rPr>
              <a:t>Purpose in Diabetes Prediction:</a:t>
            </a:r>
          </a:p>
          <a:p>
            <a:pPr algn="l">
              <a:buFont typeface="Arial" panose="020B0604020202020204" pitchFamily="34" charset="0"/>
              <a:buChar char="•"/>
            </a:pPr>
            <a:r>
              <a:rPr lang="en-GB" b="1" i="0" dirty="0">
                <a:effectLst/>
                <a:latin typeface="Lora" pitchFamily="2" charset="0"/>
              </a:rPr>
              <a:t>Decision Tree for Classification:</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Decision trees are effective for classification tasks, including predicting the likelihood of diabetes in this case.</a:t>
            </a:r>
          </a:p>
          <a:p>
            <a:pPr algn="l">
              <a:buFont typeface="Arial" panose="020B0604020202020204" pitchFamily="34" charset="0"/>
              <a:buChar char="•"/>
            </a:pPr>
            <a:r>
              <a:rPr lang="en-GB" b="1" i="0" dirty="0">
                <a:effectLst/>
                <a:latin typeface="Lora" pitchFamily="2" charset="0"/>
              </a:rPr>
              <a:t>Interpretability:</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Decision trees are interpretable models, making it easier to understand how the model makes predictions.</a:t>
            </a:r>
          </a:p>
          <a:p>
            <a:pPr algn="l">
              <a:buFont typeface="Arial" panose="020B0604020202020204" pitchFamily="34" charset="0"/>
              <a:buChar char="•"/>
            </a:pPr>
            <a:r>
              <a:rPr lang="en-GB" b="1" i="0" dirty="0">
                <a:effectLst/>
                <a:latin typeface="Lora" pitchFamily="2" charset="0"/>
              </a:rPr>
              <a:t>Feature Importance:</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The Decision Tree algorithm automatically identifies and uses the most important features for making decisions, which can be valuable for understanding the factors influencing diabetes prediction.</a:t>
            </a:r>
          </a:p>
          <a:p>
            <a:pPr algn="l">
              <a:buFont typeface="Arial" panose="020B0604020202020204" pitchFamily="34" charset="0"/>
              <a:buChar char="•"/>
            </a:pPr>
            <a:r>
              <a:rPr lang="en-GB" b="1" i="0" dirty="0">
                <a:effectLst/>
                <a:latin typeface="Lora" pitchFamily="2" charset="0"/>
              </a:rPr>
              <a:t>Handling Nonlinear Relationships:</a:t>
            </a:r>
            <a:endParaRPr lang="en-GB" b="0" i="0" dirty="0">
              <a:effectLst/>
              <a:latin typeface="Lora" pitchFamily="2" charset="0"/>
            </a:endParaRPr>
          </a:p>
          <a:p>
            <a:pPr marL="742950" lvl="1" indent="-285750" algn="l">
              <a:buFont typeface="Arial" panose="020B0604020202020204" pitchFamily="34" charset="0"/>
              <a:buChar char="•"/>
            </a:pPr>
            <a:r>
              <a:rPr lang="en-GB" b="0" i="0" dirty="0">
                <a:effectLst/>
                <a:latin typeface="Lora" pitchFamily="2" charset="0"/>
              </a:rPr>
              <a:t>Decision trees are capable of capturing nonlinear relationships between features and the target variable, which can be beneficial if the diabetes prediction task involves complex interactions among features.</a:t>
            </a:r>
          </a:p>
          <a:p>
            <a:pPr>
              <a:defRPr/>
            </a:pPr>
            <a:endParaRPr lang="en-IN"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p:txBody>
      </p:sp>
    </p:spTree>
    <p:extLst>
      <p:ext uri="{BB962C8B-B14F-4D97-AF65-F5344CB8AC3E}">
        <p14:creationId xmlns:p14="http://schemas.microsoft.com/office/powerpoint/2010/main" val="1824523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52F703-C59B-4700-4AEC-4CA42DF4FF9D}"/>
              </a:ext>
            </a:extLst>
          </p:cNvPr>
          <p:cNvGrpSpPr/>
          <p:nvPr/>
        </p:nvGrpSpPr>
        <p:grpSpPr>
          <a:xfrm>
            <a:off x="0" y="0"/>
            <a:ext cx="12192000" cy="6985667"/>
            <a:chOff x="0" y="0"/>
            <a:chExt cx="12192000" cy="6985667"/>
          </a:xfrm>
        </p:grpSpPr>
        <p:sp>
          <p:nvSpPr>
            <p:cNvPr id="12" name="TextBox 11">
              <a:extLst>
                <a:ext uri="{FF2B5EF4-FFF2-40B4-BE49-F238E27FC236}">
                  <a16:creationId xmlns:a16="http://schemas.microsoft.com/office/drawing/2014/main" id="{75F0D2DF-ED8F-B3F5-F3D1-D08224CD4683}"/>
                </a:ext>
              </a:extLst>
            </p:cNvPr>
            <p:cNvSpPr txBox="1"/>
            <p:nvPr/>
          </p:nvSpPr>
          <p:spPr>
            <a:xfrm>
              <a:off x="7019318" y="5416007"/>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0" name="TextBox 9">
              <a:extLst>
                <a:ext uri="{FF2B5EF4-FFF2-40B4-BE49-F238E27FC236}">
                  <a16:creationId xmlns:a16="http://schemas.microsoft.com/office/drawing/2014/main" id="{43DEB3C7-8DCD-8C0A-9F07-C712118C680E}"/>
                </a:ext>
              </a:extLst>
            </p:cNvPr>
            <p:cNvSpPr txBox="1"/>
            <p:nvPr/>
          </p:nvSpPr>
          <p:spPr>
            <a:xfrm>
              <a:off x="4014136" y="41092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2" name="Rectangle 1">
              <a:extLst>
                <a:ext uri="{FF2B5EF4-FFF2-40B4-BE49-F238E27FC236}">
                  <a16:creationId xmlns:a16="http://schemas.microsoft.com/office/drawing/2014/main" id="{2FA2071B-34D4-AED7-DC68-A39F51EFA40A}"/>
                </a:ext>
              </a:extLst>
            </p:cNvPr>
            <p:cNvSpPr/>
            <p:nvPr/>
          </p:nvSpPr>
          <p:spPr>
            <a:xfrm>
              <a:off x="0" y="0"/>
              <a:ext cx="3253154" cy="6858000"/>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ree photo fever cold and flu concepts portrait of sad girl measuring temperature of body and holding cup of tea infront of her at home">
              <a:extLst>
                <a:ext uri="{FF2B5EF4-FFF2-40B4-BE49-F238E27FC236}">
                  <a16:creationId xmlns:a16="http://schemas.microsoft.com/office/drawing/2014/main" id="{878FAD0F-7F90-D52A-B953-FCA4CAAD0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48" y="1216898"/>
              <a:ext cx="3396978" cy="50995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01CEE4-BC86-4E80-09FE-D707015E25F2}"/>
                </a:ext>
              </a:extLst>
            </p:cNvPr>
            <p:cNvSpPr/>
            <p:nvPr/>
          </p:nvSpPr>
          <p:spPr>
            <a:xfrm>
              <a:off x="4220308" y="3745524"/>
              <a:ext cx="3395189" cy="2286000"/>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2633F9-B3A1-3916-5599-4CD597AF3A74}"/>
                </a:ext>
              </a:extLst>
            </p:cNvPr>
            <p:cNvSpPr/>
            <p:nvPr/>
          </p:nvSpPr>
          <p:spPr>
            <a:xfrm>
              <a:off x="8117337" y="3745524"/>
              <a:ext cx="3395189" cy="2286000"/>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5204F3-68A0-0240-7092-6781362FB8E6}"/>
                </a:ext>
              </a:extLst>
            </p:cNvPr>
            <p:cNvSpPr txBox="1"/>
            <p:nvPr/>
          </p:nvSpPr>
          <p:spPr>
            <a:xfrm>
              <a:off x="4923693" y="1295843"/>
              <a:ext cx="6588834" cy="2708434"/>
            </a:xfrm>
            <a:prstGeom prst="rect">
              <a:avLst/>
            </a:prstGeom>
            <a:noFill/>
          </p:spPr>
          <p:txBody>
            <a:bodyPr wrap="square" rtlCol="0">
              <a:spAutoFit/>
            </a:bodyPr>
            <a:lstStyle/>
            <a:p>
              <a:pPr>
                <a:spcBef>
                  <a:spcPts val="600"/>
                </a:spcBef>
              </a:pPr>
              <a:r>
                <a:rPr lang="en-US" sz="3200" b="1" dirty="0">
                  <a:solidFill>
                    <a:schemeClr val="tx1">
                      <a:lumMod val="75000"/>
                      <a:lumOff val="25000"/>
                    </a:schemeClr>
                  </a:solidFill>
                  <a:latin typeface="Lora" pitchFamily="2" charset="0"/>
                </a:rPr>
                <a:t>Result</a:t>
              </a:r>
            </a:p>
            <a:p>
              <a:pPr>
                <a:spcBef>
                  <a:spcPts val="600"/>
                </a:spcBef>
              </a:pPr>
              <a:r>
                <a:rPr lang="en-US" sz="3200" dirty="0"/>
                <a:t>Our </a:t>
              </a:r>
              <a:r>
                <a:rPr lang="en-IN" sz="3200" b="0" i="0" dirty="0">
                  <a:solidFill>
                    <a:srgbClr val="001D35"/>
                  </a:solidFill>
                  <a:effectLst/>
                  <a:latin typeface="Google Sans"/>
                </a:rPr>
                <a:t> Decision Tree</a:t>
              </a:r>
              <a:r>
                <a:rPr lang="en-US" sz="3200" dirty="0"/>
                <a:t>  model has achieved a remarkable accuracy of 96.3% - 98%. </a:t>
              </a:r>
            </a:p>
            <a:p>
              <a:pPr>
                <a:spcBef>
                  <a:spcPts val="600"/>
                </a:spcBef>
              </a:pPr>
              <a:endParaRPr lang="en-US" sz="3200" b="1" dirty="0">
                <a:solidFill>
                  <a:schemeClr val="tx1">
                    <a:lumMod val="75000"/>
                    <a:lumOff val="25000"/>
                  </a:schemeClr>
                </a:solidFill>
                <a:latin typeface="Lora" pitchFamily="2" charset="0"/>
              </a:endParaRPr>
            </a:p>
          </p:txBody>
        </p:sp>
        <p:sp>
          <p:nvSpPr>
            <p:cNvPr id="11" name="TextBox 10">
              <a:extLst>
                <a:ext uri="{FF2B5EF4-FFF2-40B4-BE49-F238E27FC236}">
                  <a16:creationId xmlns:a16="http://schemas.microsoft.com/office/drawing/2014/main" id="{3C140716-D823-B40B-013C-7126BD43E62D}"/>
                </a:ext>
              </a:extLst>
            </p:cNvPr>
            <p:cNvSpPr txBox="1"/>
            <p:nvPr/>
          </p:nvSpPr>
          <p:spPr>
            <a:xfrm>
              <a:off x="11354911" y="2644170"/>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3" name="TextBox 12">
              <a:extLst>
                <a:ext uri="{FF2B5EF4-FFF2-40B4-BE49-F238E27FC236}">
                  <a16:creationId xmlns:a16="http://schemas.microsoft.com/office/drawing/2014/main" id="{26C2CDFE-6158-4196-8607-13B7124A968F}"/>
                </a:ext>
              </a:extLst>
            </p:cNvPr>
            <p:cNvSpPr txBox="1"/>
            <p:nvPr/>
          </p:nvSpPr>
          <p:spPr>
            <a:xfrm>
              <a:off x="10354533" y="87464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grpSp>
      <p:pic>
        <p:nvPicPr>
          <p:cNvPr id="8" name="Picture 7">
            <a:extLst>
              <a:ext uri="{FF2B5EF4-FFF2-40B4-BE49-F238E27FC236}">
                <a16:creationId xmlns:a16="http://schemas.microsoft.com/office/drawing/2014/main" id="{F4E2105B-6075-39A4-0B00-E0C081B337C7}"/>
              </a:ext>
            </a:extLst>
          </p:cNvPr>
          <p:cNvPicPr>
            <a:picLocks noChangeAspect="1"/>
          </p:cNvPicPr>
          <p:nvPr/>
        </p:nvPicPr>
        <p:blipFill>
          <a:blip r:embed="rId3"/>
          <a:stretch>
            <a:fillRect/>
          </a:stretch>
        </p:blipFill>
        <p:spPr>
          <a:xfrm>
            <a:off x="4244220" y="3614767"/>
            <a:ext cx="3314645" cy="2707796"/>
          </a:xfrm>
          <a:prstGeom prst="rect">
            <a:avLst/>
          </a:prstGeom>
        </p:spPr>
      </p:pic>
      <p:sp>
        <p:nvSpPr>
          <p:cNvPr id="15" name="Google Shape;12590;p89">
            <a:extLst>
              <a:ext uri="{FF2B5EF4-FFF2-40B4-BE49-F238E27FC236}">
                <a16:creationId xmlns:a16="http://schemas.microsoft.com/office/drawing/2014/main" id="{B4BC069F-350D-F0CC-8BF0-62E16B48C8DF}"/>
              </a:ext>
            </a:extLst>
          </p:cNvPr>
          <p:cNvSpPr/>
          <p:nvPr/>
        </p:nvSpPr>
        <p:spPr>
          <a:xfrm>
            <a:off x="6348601" y="118110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84276CCE-88F4-34B5-3964-A4FA01EDED1E}"/>
              </a:ext>
            </a:extLst>
          </p:cNvPr>
          <p:cNvPicPr>
            <a:picLocks noChangeAspect="1"/>
          </p:cNvPicPr>
          <p:nvPr/>
        </p:nvPicPr>
        <p:blipFill>
          <a:blip r:embed="rId4"/>
          <a:stretch>
            <a:fillRect/>
          </a:stretch>
        </p:blipFill>
        <p:spPr>
          <a:xfrm>
            <a:off x="7856407" y="3666234"/>
            <a:ext cx="4072715" cy="2650202"/>
          </a:xfrm>
          <a:prstGeom prst="rect">
            <a:avLst/>
          </a:prstGeom>
        </p:spPr>
      </p:pic>
    </p:spTree>
    <p:extLst>
      <p:ext uri="{BB962C8B-B14F-4D97-AF65-F5344CB8AC3E}">
        <p14:creationId xmlns:p14="http://schemas.microsoft.com/office/powerpoint/2010/main" val="135313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C6381-08F6-AF14-AB8B-13838C261E88}"/>
              </a:ext>
            </a:extLst>
          </p:cNvPr>
          <p:cNvPicPr>
            <a:picLocks noChangeAspect="1"/>
          </p:cNvPicPr>
          <p:nvPr/>
        </p:nvPicPr>
        <p:blipFill>
          <a:blip r:embed="rId2"/>
          <a:stretch>
            <a:fillRect/>
          </a:stretch>
        </p:blipFill>
        <p:spPr>
          <a:xfrm>
            <a:off x="3529012" y="1262062"/>
            <a:ext cx="5133975" cy="4333875"/>
          </a:xfrm>
          <a:prstGeom prst="rect">
            <a:avLst/>
          </a:prstGeom>
        </p:spPr>
      </p:pic>
    </p:spTree>
    <p:extLst>
      <p:ext uri="{BB962C8B-B14F-4D97-AF65-F5344CB8AC3E}">
        <p14:creationId xmlns:p14="http://schemas.microsoft.com/office/powerpoint/2010/main" val="3351969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F07F72-3BEB-4A86-0CF0-873B5662A58C}"/>
              </a:ext>
            </a:extLst>
          </p:cNvPr>
          <p:cNvPicPr>
            <a:picLocks noChangeAspect="1"/>
          </p:cNvPicPr>
          <p:nvPr/>
        </p:nvPicPr>
        <p:blipFill>
          <a:blip r:embed="rId2"/>
          <a:stretch>
            <a:fillRect/>
          </a:stretch>
        </p:blipFill>
        <p:spPr>
          <a:xfrm>
            <a:off x="1463040" y="931931"/>
            <a:ext cx="9601200" cy="4756394"/>
          </a:xfrm>
          <a:prstGeom prst="rect">
            <a:avLst/>
          </a:prstGeom>
        </p:spPr>
      </p:pic>
    </p:spTree>
    <p:extLst>
      <p:ext uri="{BB962C8B-B14F-4D97-AF65-F5344CB8AC3E}">
        <p14:creationId xmlns:p14="http://schemas.microsoft.com/office/powerpoint/2010/main" val="1918024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A303C10-E1D5-C8A5-DDE6-B59B23C95D85}"/>
              </a:ext>
            </a:extLst>
          </p:cNvPr>
          <p:cNvGrpSpPr/>
          <p:nvPr/>
        </p:nvGrpSpPr>
        <p:grpSpPr>
          <a:xfrm>
            <a:off x="223837" y="-214062"/>
            <a:ext cx="11984270" cy="7418537"/>
            <a:chOff x="223837" y="-214062"/>
            <a:chExt cx="11984270" cy="7418537"/>
          </a:xfrm>
        </p:grpSpPr>
        <p:sp>
          <p:nvSpPr>
            <p:cNvPr id="12" name="TextBox 11">
              <a:extLst>
                <a:ext uri="{FF2B5EF4-FFF2-40B4-BE49-F238E27FC236}">
                  <a16:creationId xmlns:a16="http://schemas.microsoft.com/office/drawing/2014/main" id="{96215392-6EFD-D15B-2C1D-549F75E19AA7}"/>
                </a:ext>
              </a:extLst>
            </p:cNvPr>
            <p:cNvSpPr txBox="1"/>
            <p:nvPr/>
          </p:nvSpPr>
          <p:spPr>
            <a:xfrm>
              <a:off x="11371018" y="2521077"/>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1" name="TextBox 10">
              <a:extLst>
                <a:ext uri="{FF2B5EF4-FFF2-40B4-BE49-F238E27FC236}">
                  <a16:creationId xmlns:a16="http://schemas.microsoft.com/office/drawing/2014/main" id="{6196810D-A9BE-D80C-ABD4-3E00ECADC56D}"/>
                </a:ext>
              </a:extLst>
            </p:cNvPr>
            <p:cNvSpPr txBox="1"/>
            <p:nvPr/>
          </p:nvSpPr>
          <p:spPr>
            <a:xfrm>
              <a:off x="8503993" y="5634815"/>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0" name="TextBox 9">
              <a:extLst>
                <a:ext uri="{FF2B5EF4-FFF2-40B4-BE49-F238E27FC236}">
                  <a16:creationId xmlns:a16="http://schemas.microsoft.com/office/drawing/2014/main" id="{527CFA2E-7BCA-706C-8587-0A718B825A5B}"/>
                </a:ext>
              </a:extLst>
            </p:cNvPr>
            <p:cNvSpPr txBox="1"/>
            <p:nvPr/>
          </p:nvSpPr>
          <p:spPr>
            <a:xfrm>
              <a:off x="4113523" y="-214062"/>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9" name="TextBox 8">
              <a:extLst>
                <a:ext uri="{FF2B5EF4-FFF2-40B4-BE49-F238E27FC236}">
                  <a16:creationId xmlns:a16="http://schemas.microsoft.com/office/drawing/2014/main" id="{ACBC060F-3E0E-DDFD-BD20-0EED73294427}"/>
                </a:ext>
              </a:extLst>
            </p:cNvPr>
            <p:cNvSpPr txBox="1"/>
            <p:nvPr/>
          </p:nvSpPr>
          <p:spPr>
            <a:xfrm>
              <a:off x="4024324" y="5123425"/>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3" name="TextBox 2">
              <a:extLst>
                <a:ext uri="{FF2B5EF4-FFF2-40B4-BE49-F238E27FC236}">
                  <a16:creationId xmlns:a16="http://schemas.microsoft.com/office/drawing/2014/main" id="{30111836-C3DA-9AFF-2178-E4CDE1291090}"/>
                </a:ext>
              </a:extLst>
            </p:cNvPr>
            <p:cNvSpPr txBox="1"/>
            <p:nvPr/>
          </p:nvSpPr>
          <p:spPr>
            <a:xfrm>
              <a:off x="223837" y="1546953"/>
              <a:ext cx="4308231" cy="2031325"/>
            </a:xfrm>
            <a:prstGeom prst="rect">
              <a:avLst/>
            </a:prstGeom>
            <a:noFill/>
          </p:spPr>
          <p:txBody>
            <a:bodyPr wrap="square">
              <a:spAutoFit/>
            </a:bodyPr>
            <a:lstStyle/>
            <a:p>
              <a:pPr algn="l"/>
              <a:r>
                <a:rPr lang="en-GB" b="0" i="0" dirty="0">
                  <a:effectLst/>
                  <a:latin typeface="Söhne"/>
                </a:rPr>
                <a:t>Django is a web framework for building web applications using the Python programming language. While Django is not directly used for deploying machine learning models, it can be part of the overall system architecture for deploying a diabetes prediction model.</a:t>
              </a:r>
            </a:p>
          </p:txBody>
        </p:sp>
      </p:grpSp>
      <p:sp>
        <p:nvSpPr>
          <p:cNvPr id="2" name="Rectangle 1">
            <a:extLst>
              <a:ext uri="{FF2B5EF4-FFF2-40B4-BE49-F238E27FC236}">
                <a16:creationId xmlns:a16="http://schemas.microsoft.com/office/drawing/2014/main" id="{1BE3FEE9-AF58-A0F9-11DA-B4532C2B6796}"/>
              </a:ext>
            </a:extLst>
          </p:cNvPr>
          <p:cNvSpPr/>
          <p:nvPr/>
        </p:nvSpPr>
        <p:spPr>
          <a:xfrm>
            <a:off x="267867" y="247602"/>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Deployment</a:t>
            </a:r>
            <a:r>
              <a:rPr lang="en-US" sz="3600" b="1" dirty="0">
                <a:ln w="11430"/>
                <a:effectLst>
                  <a:outerShdw blurRad="50800" dist="39000" dir="5460000" algn="tl">
                    <a:srgbClr val="000000">
                      <a:alpha val="38000"/>
                    </a:srgbClr>
                  </a:outerShdw>
                </a:effectLst>
              </a:rPr>
              <a:t>:</a:t>
            </a:r>
            <a:endParaRPr lang="en-US" sz="3600" dirty="0"/>
          </a:p>
        </p:txBody>
      </p:sp>
      <p:pic>
        <p:nvPicPr>
          <p:cNvPr id="7" name="Picture 6">
            <a:extLst>
              <a:ext uri="{FF2B5EF4-FFF2-40B4-BE49-F238E27FC236}">
                <a16:creationId xmlns:a16="http://schemas.microsoft.com/office/drawing/2014/main" id="{5B6EAB87-32D4-01F0-81E5-A67436337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779" y="324582"/>
            <a:ext cx="4216291" cy="5962650"/>
          </a:xfrm>
          <a:prstGeom prst="rect">
            <a:avLst/>
          </a:prstGeom>
        </p:spPr>
      </p:pic>
      <p:pic>
        <p:nvPicPr>
          <p:cNvPr id="17" name="Picture 16">
            <a:extLst>
              <a:ext uri="{FF2B5EF4-FFF2-40B4-BE49-F238E27FC236}">
                <a16:creationId xmlns:a16="http://schemas.microsoft.com/office/drawing/2014/main" id="{D5615F24-8771-0E9E-067A-F9060F01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2010" y="324582"/>
            <a:ext cx="3305698" cy="3104418"/>
          </a:xfrm>
          <a:prstGeom prst="rect">
            <a:avLst/>
          </a:prstGeom>
        </p:spPr>
      </p:pic>
      <p:pic>
        <p:nvPicPr>
          <p:cNvPr id="19" name="Picture 18">
            <a:extLst>
              <a:ext uri="{FF2B5EF4-FFF2-40B4-BE49-F238E27FC236}">
                <a16:creationId xmlns:a16="http://schemas.microsoft.com/office/drawing/2014/main" id="{584DD65E-6352-7621-7579-AF3E366D0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2152" y="3540276"/>
            <a:ext cx="3245555" cy="2870287"/>
          </a:xfrm>
          <a:prstGeom prst="rect">
            <a:avLst/>
          </a:prstGeom>
        </p:spPr>
      </p:pic>
    </p:spTree>
    <p:extLst>
      <p:ext uri="{BB962C8B-B14F-4D97-AF65-F5344CB8AC3E}">
        <p14:creationId xmlns:p14="http://schemas.microsoft.com/office/powerpoint/2010/main" val="1866792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761633-6869-75E3-26C9-DC4FF8A5B824}"/>
              </a:ext>
            </a:extLst>
          </p:cNvPr>
          <p:cNvSpPr txBox="1"/>
          <p:nvPr/>
        </p:nvSpPr>
        <p:spPr>
          <a:xfrm>
            <a:off x="310896" y="301753"/>
            <a:ext cx="11649456" cy="6463308"/>
          </a:xfrm>
          <a:prstGeom prst="rect">
            <a:avLst/>
          </a:prstGeom>
          <a:noFill/>
        </p:spPr>
        <p:txBody>
          <a:bodyPr wrap="square">
            <a:spAutoFit/>
          </a:bodyPr>
          <a:lstStyle/>
          <a:p>
            <a:pPr algn="l">
              <a:buFont typeface="+mj-lt"/>
              <a:buAutoNum type="arabicPeriod"/>
            </a:pPr>
            <a:r>
              <a:rPr lang="en-GB" b="1" i="0" dirty="0">
                <a:effectLst/>
                <a:latin typeface="Söhne"/>
              </a:rPr>
              <a:t>Build the Diabetes Prediction Model:</a:t>
            </a:r>
            <a:endParaRPr lang="en-GB" b="0" i="0" dirty="0">
              <a:effectLst/>
              <a:latin typeface="Söhne"/>
            </a:endParaRPr>
          </a:p>
          <a:p>
            <a:pPr marL="742950" lvl="1" indent="-285750" algn="l">
              <a:buFont typeface="+mj-lt"/>
              <a:buAutoNum type="arabicPeriod"/>
            </a:pPr>
            <a:r>
              <a:rPr lang="en-GB" b="0" i="0" dirty="0">
                <a:effectLst/>
                <a:latin typeface="Söhne"/>
              </a:rPr>
              <a:t>Develop and train your diabetes prediction model using a machine learning framework like scikit-learn or TensorFlow..</a:t>
            </a:r>
          </a:p>
          <a:p>
            <a:pPr algn="l">
              <a:buFont typeface="+mj-lt"/>
              <a:buAutoNum type="arabicPeriod"/>
            </a:pPr>
            <a:r>
              <a:rPr lang="en-GB" b="1" i="0" dirty="0">
                <a:effectLst/>
                <a:latin typeface="Söhne"/>
              </a:rPr>
              <a:t>Create a Django Web Application:</a:t>
            </a:r>
            <a:endParaRPr lang="en-GB" b="0" i="0" dirty="0">
              <a:effectLst/>
              <a:latin typeface="Söhne"/>
            </a:endParaRPr>
          </a:p>
          <a:p>
            <a:pPr marL="742950" lvl="1" indent="-285750" algn="l">
              <a:buFont typeface="+mj-lt"/>
              <a:buAutoNum type="arabicPeriod"/>
            </a:pPr>
            <a:r>
              <a:rPr lang="en-GB" b="0" i="0" dirty="0">
                <a:effectLst/>
                <a:latin typeface="Söhne"/>
              </a:rPr>
              <a:t>Use Django to create a web application that will serve as the user interface for interacting with the diabetes prediction model.</a:t>
            </a:r>
          </a:p>
          <a:p>
            <a:pPr algn="l">
              <a:buFont typeface="+mj-lt"/>
              <a:buAutoNum type="arabicPeriod"/>
            </a:pPr>
            <a:r>
              <a:rPr lang="en-GB" b="1" i="0" dirty="0">
                <a:effectLst/>
                <a:latin typeface="Söhne"/>
              </a:rPr>
              <a:t>Incorporate Model in Django Application:</a:t>
            </a:r>
            <a:endParaRPr lang="en-GB" b="0" i="0" dirty="0">
              <a:effectLst/>
              <a:latin typeface="Söhne"/>
            </a:endParaRPr>
          </a:p>
          <a:p>
            <a:pPr marL="742950" lvl="1" indent="-285750" algn="l">
              <a:buFont typeface="+mj-lt"/>
              <a:buAutoNum type="arabicPeriod"/>
            </a:pPr>
            <a:r>
              <a:rPr lang="en-GB" b="0" i="0" dirty="0">
                <a:effectLst/>
                <a:latin typeface="Söhne"/>
              </a:rPr>
              <a:t>Integrate the serialized machine learning model into your Django application. This can be done by loading the model during the application's initialization or creating an API endpoint to handle model predictions.</a:t>
            </a:r>
          </a:p>
          <a:p>
            <a:pPr algn="l">
              <a:buFont typeface="+mj-lt"/>
              <a:buAutoNum type="arabicPeriod"/>
            </a:pPr>
            <a:r>
              <a:rPr lang="en-GB" b="1" i="0" dirty="0">
                <a:effectLst/>
                <a:latin typeface="Söhne"/>
              </a:rPr>
              <a:t>User Input Handling:</a:t>
            </a:r>
            <a:endParaRPr lang="en-GB" b="0" i="0" dirty="0">
              <a:effectLst/>
              <a:latin typeface="Söhne"/>
            </a:endParaRPr>
          </a:p>
          <a:p>
            <a:pPr marL="742950" lvl="1" indent="-285750" algn="l">
              <a:buFont typeface="+mj-lt"/>
              <a:buAutoNum type="arabicPeriod"/>
            </a:pPr>
            <a:r>
              <a:rPr lang="en-GB" b="0" i="0" dirty="0">
                <a:effectLst/>
                <a:latin typeface="Söhne"/>
              </a:rPr>
              <a:t>Use Django's forms or other input handling mechanisms to collect user input, such as relevant health parameters, for making predictions.</a:t>
            </a:r>
          </a:p>
          <a:p>
            <a:pPr algn="l">
              <a:buFont typeface="+mj-lt"/>
              <a:buAutoNum type="arabicPeriod"/>
            </a:pPr>
            <a:r>
              <a:rPr lang="en-GB" b="1" i="0" dirty="0">
                <a:effectLst/>
                <a:latin typeface="Söhne"/>
              </a:rPr>
              <a:t>Model Inference:</a:t>
            </a:r>
            <a:endParaRPr lang="en-GB" b="0" i="0" dirty="0">
              <a:effectLst/>
              <a:latin typeface="Söhne"/>
            </a:endParaRPr>
          </a:p>
          <a:p>
            <a:pPr marL="742950" lvl="1" indent="-285750" algn="l">
              <a:buFont typeface="+mj-lt"/>
              <a:buAutoNum type="arabicPeriod"/>
            </a:pPr>
            <a:r>
              <a:rPr lang="en-GB" b="0" i="0" dirty="0">
                <a:effectLst/>
                <a:latin typeface="Söhne"/>
              </a:rPr>
              <a:t>When a user submits input, use the loaded machine learning model to make predictions based on the provided features.</a:t>
            </a:r>
          </a:p>
          <a:p>
            <a:pPr algn="l">
              <a:buFont typeface="+mj-lt"/>
              <a:buAutoNum type="arabicPeriod"/>
            </a:pPr>
            <a:r>
              <a:rPr lang="en-GB" b="1" i="0" dirty="0">
                <a:effectLst/>
                <a:latin typeface="Söhne"/>
              </a:rPr>
              <a:t>Display Results:</a:t>
            </a:r>
            <a:endParaRPr lang="en-GB" b="0" i="0" dirty="0">
              <a:effectLst/>
              <a:latin typeface="Söhne"/>
            </a:endParaRPr>
          </a:p>
          <a:p>
            <a:pPr marL="742950" lvl="1" indent="-285750" algn="l">
              <a:buFont typeface="+mj-lt"/>
              <a:buAutoNum type="arabicPeriod"/>
            </a:pPr>
            <a:r>
              <a:rPr lang="en-GB" b="0" i="0" dirty="0">
                <a:effectLst/>
                <a:latin typeface="Söhne"/>
              </a:rPr>
              <a:t>Present the prediction results to the user through the Django web interface.</a:t>
            </a:r>
          </a:p>
          <a:p>
            <a:pPr algn="l">
              <a:buFont typeface="+mj-lt"/>
              <a:buAutoNum type="arabicPeriod"/>
            </a:pPr>
            <a:r>
              <a:rPr lang="en-GB" b="1" i="0" dirty="0">
                <a:effectLst/>
                <a:latin typeface="Söhne"/>
              </a:rPr>
              <a:t>Deployment:</a:t>
            </a:r>
            <a:endParaRPr lang="en-GB" b="0" i="0" dirty="0">
              <a:effectLst/>
              <a:latin typeface="Söhne"/>
            </a:endParaRPr>
          </a:p>
          <a:p>
            <a:pPr marL="742950" lvl="1" indent="-285750" algn="l">
              <a:buFont typeface="+mj-lt"/>
              <a:buAutoNum type="arabicPeriod"/>
            </a:pPr>
            <a:r>
              <a:rPr lang="en-GB" b="0" i="0" dirty="0">
                <a:effectLst/>
                <a:latin typeface="Söhne"/>
              </a:rPr>
              <a:t>Deploy the Django web application along with the integrated machine learning model to a web server. This can be done using platforms like Heroku, AWS, or any other suitable hosting service.</a:t>
            </a:r>
          </a:p>
          <a:p>
            <a:pPr algn="l">
              <a:buFont typeface="+mj-lt"/>
              <a:buAutoNum type="arabicPeriod"/>
            </a:pPr>
            <a:r>
              <a:rPr lang="en-GB" b="1" i="0" dirty="0">
                <a:effectLst/>
                <a:latin typeface="Söhne"/>
              </a:rPr>
              <a:t>Scalability and Optimization:</a:t>
            </a:r>
            <a:endParaRPr lang="en-GB" b="0" i="0" dirty="0">
              <a:effectLst/>
              <a:latin typeface="Söhne"/>
            </a:endParaRPr>
          </a:p>
          <a:p>
            <a:pPr marL="742950" lvl="1" indent="-285750" algn="l">
              <a:buFont typeface="+mj-lt"/>
              <a:buAutoNum type="arabicPeriod"/>
            </a:pPr>
            <a:r>
              <a:rPr lang="en-GB" b="0" i="0" dirty="0">
                <a:effectLst/>
                <a:latin typeface="Söhne"/>
              </a:rPr>
              <a:t>Optimize the deployment for scalability, security, and performance. Depending on the number of users and the load on the application, you may need to consider scaling strategies and caching mechanisms.</a:t>
            </a:r>
          </a:p>
        </p:txBody>
      </p:sp>
    </p:spTree>
    <p:extLst>
      <p:ext uri="{BB962C8B-B14F-4D97-AF65-F5344CB8AC3E}">
        <p14:creationId xmlns:p14="http://schemas.microsoft.com/office/powerpoint/2010/main" val="1604052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A8A3A-FE9A-CBB7-1834-5F732F3ED9AA}"/>
              </a:ext>
            </a:extLst>
          </p:cNvPr>
          <p:cNvSpPr/>
          <p:nvPr/>
        </p:nvSpPr>
        <p:spPr>
          <a:xfrm>
            <a:off x="267867" y="247602"/>
            <a:ext cx="910473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Pages in this web application</a:t>
            </a:r>
            <a:r>
              <a:rPr lang="en-US" sz="3600" b="1" dirty="0">
                <a:ln w="11430"/>
                <a:effectLst>
                  <a:outerShdw blurRad="50800" dist="39000" dir="5460000" algn="tl">
                    <a:srgbClr val="000000">
                      <a:alpha val="38000"/>
                    </a:srgbClr>
                  </a:outerShdw>
                </a:effectLst>
              </a:rPr>
              <a:t>:</a:t>
            </a:r>
            <a:endParaRPr lang="en-US" sz="3600" dirty="0"/>
          </a:p>
        </p:txBody>
      </p:sp>
      <p:sp>
        <p:nvSpPr>
          <p:cNvPr id="3" name="Rectangle 2">
            <a:extLst>
              <a:ext uri="{FF2B5EF4-FFF2-40B4-BE49-F238E27FC236}">
                <a16:creationId xmlns:a16="http://schemas.microsoft.com/office/drawing/2014/main" id="{C9577FE5-931D-1E75-B55E-9C9DFFD59BEC}"/>
              </a:ext>
            </a:extLst>
          </p:cNvPr>
          <p:cNvSpPr/>
          <p:nvPr/>
        </p:nvSpPr>
        <p:spPr>
          <a:xfrm>
            <a:off x="267867" y="1180290"/>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Home</a:t>
            </a:r>
            <a:r>
              <a:rPr lang="en-US" sz="3600" b="1" dirty="0">
                <a:ln w="11430"/>
                <a:effectLst>
                  <a:outerShdw blurRad="50800" dist="39000" dir="5460000" algn="tl">
                    <a:srgbClr val="000000">
                      <a:alpha val="38000"/>
                    </a:srgbClr>
                  </a:outerShdw>
                </a:effectLst>
              </a:rPr>
              <a:t>:</a:t>
            </a:r>
            <a:endParaRPr lang="en-US" sz="3600" dirty="0"/>
          </a:p>
        </p:txBody>
      </p:sp>
      <p:pic>
        <p:nvPicPr>
          <p:cNvPr id="5" name="Picture 4">
            <a:extLst>
              <a:ext uri="{FF2B5EF4-FFF2-40B4-BE49-F238E27FC236}">
                <a16:creationId xmlns:a16="http://schemas.microsoft.com/office/drawing/2014/main" id="{45ECB788-497B-E2AB-8D46-6E583295B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893933"/>
            <a:ext cx="8778241" cy="5731919"/>
          </a:xfrm>
          <a:prstGeom prst="rect">
            <a:avLst/>
          </a:prstGeom>
        </p:spPr>
      </p:pic>
    </p:spTree>
    <p:extLst>
      <p:ext uri="{BB962C8B-B14F-4D97-AF65-F5344CB8AC3E}">
        <p14:creationId xmlns:p14="http://schemas.microsoft.com/office/powerpoint/2010/main" val="133908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betes - Free medical icons">
            <a:extLst>
              <a:ext uri="{FF2B5EF4-FFF2-40B4-BE49-F238E27FC236}">
                <a16:creationId xmlns:a16="http://schemas.microsoft.com/office/drawing/2014/main" id="{BF8DE70C-8DF6-B33E-F96A-9B22E303E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97" y="176975"/>
            <a:ext cx="502920" cy="50292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45AC389-9277-108C-3B1A-02E03405C8A8}"/>
              </a:ext>
            </a:extLst>
          </p:cNvPr>
          <p:cNvGrpSpPr/>
          <p:nvPr/>
        </p:nvGrpSpPr>
        <p:grpSpPr>
          <a:xfrm>
            <a:off x="881358" y="554270"/>
            <a:ext cx="9953797" cy="6224948"/>
            <a:chOff x="486098" y="395393"/>
            <a:chExt cx="9953797" cy="6224948"/>
          </a:xfrm>
        </p:grpSpPr>
        <p:pic>
          <p:nvPicPr>
            <p:cNvPr id="1030" name="Picture 6" descr="Free photo closeup shot of a doctor with rubber gloves taking a blood test from a patient">
              <a:extLst>
                <a:ext uri="{FF2B5EF4-FFF2-40B4-BE49-F238E27FC236}">
                  <a16:creationId xmlns:a16="http://schemas.microsoft.com/office/drawing/2014/main" id="{41982EB6-CCA6-F1BF-9582-A9FD46B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145" y="2405209"/>
              <a:ext cx="3310618" cy="220531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AE5AFE-0F00-D0A9-9E44-215A88BD697F}"/>
                </a:ext>
              </a:extLst>
            </p:cNvPr>
            <p:cNvSpPr/>
            <p:nvPr/>
          </p:nvSpPr>
          <p:spPr>
            <a:xfrm>
              <a:off x="486098" y="2405209"/>
              <a:ext cx="3631234" cy="2205316"/>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BC2B3B-7FEA-A9D8-8428-56050AE70BA6}"/>
                </a:ext>
              </a:extLst>
            </p:cNvPr>
            <p:cNvSpPr/>
            <p:nvPr/>
          </p:nvSpPr>
          <p:spPr>
            <a:xfrm>
              <a:off x="4127442" y="4610525"/>
              <a:ext cx="3289869" cy="20098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Free photo close-up hands with medical devices">
              <a:extLst>
                <a:ext uri="{FF2B5EF4-FFF2-40B4-BE49-F238E27FC236}">
                  <a16:creationId xmlns:a16="http://schemas.microsoft.com/office/drawing/2014/main" id="{D6407696-6B99-AF8F-5B52-E2DDE077A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951"/>
            <a:stretch/>
          </p:blipFill>
          <p:spPr bwMode="auto">
            <a:xfrm>
              <a:off x="7422761" y="4643071"/>
              <a:ext cx="3017134" cy="197161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descr="Free photo hand holding a blood glucose meter measuring blood sugar, the background is a stethoscope and chart file">
              <a:extLst>
                <a:ext uri="{FF2B5EF4-FFF2-40B4-BE49-F238E27FC236}">
                  <a16:creationId xmlns:a16="http://schemas.microsoft.com/office/drawing/2014/main" id="{0ED3CE86-88AF-C898-28C3-B2E42812A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2761" y="395393"/>
              <a:ext cx="3017134" cy="200981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1FDD0CE-834F-E052-6F43-7DF4736DBA6B}"/>
                </a:ext>
              </a:extLst>
            </p:cNvPr>
            <p:cNvGrpSpPr/>
            <p:nvPr/>
          </p:nvGrpSpPr>
          <p:grpSpPr>
            <a:xfrm>
              <a:off x="4072010" y="395393"/>
              <a:ext cx="3639305" cy="2009816"/>
              <a:chOff x="3151016" y="395393"/>
              <a:chExt cx="3639305" cy="2009816"/>
            </a:xfrm>
          </p:grpSpPr>
          <p:sp>
            <p:nvSpPr>
              <p:cNvPr id="2" name="Rectangle 1">
                <a:extLst>
                  <a:ext uri="{FF2B5EF4-FFF2-40B4-BE49-F238E27FC236}">
                    <a16:creationId xmlns:a16="http://schemas.microsoft.com/office/drawing/2014/main" id="{7833F2A3-0CA5-411D-C0B3-4C5029F9E785}"/>
                  </a:ext>
                </a:extLst>
              </p:cNvPr>
              <p:cNvSpPr/>
              <p:nvPr/>
            </p:nvSpPr>
            <p:spPr>
              <a:xfrm>
                <a:off x="3151016" y="395393"/>
                <a:ext cx="3350752" cy="2009816"/>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9">
                <a:extLst>
                  <a:ext uri="{FF2B5EF4-FFF2-40B4-BE49-F238E27FC236}">
                    <a16:creationId xmlns:a16="http://schemas.microsoft.com/office/drawing/2014/main" id="{4B3D9E3A-B398-A18C-DF2F-D79E7CAFDFE1}"/>
                  </a:ext>
                </a:extLst>
              </p:cNvPr>
              <p:cNvSpPr>
                <a:spLocks noChangeArrowheads="1"/>
              </p:cNvSpPr>
              <p:nvPr/>
            </p:nvSpPr>
            <p:spPr bwMode="auto">
              <a:xfrm>
                <a:off x="3240128" y="607231"/>
                <a:ext cx="3550193" cy="158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Lora" pitchFamily="2" charset="0"/>
                  </a:rPr>
                  <a:t>Types Of Diabetes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Lora" pitchFamily="2" charset="0"/>
                  </a:rPr>
                  <a:t>Type 1 diabetes is characterized by insulin deficiency, while type 2 diabetes involves insulin resistance, and gestational diabetes occurs during pregnancy.</a:t>
                </a:r>
              </a:p>
            </p:txBody>
          </p:sp>
        </p:grpSp>
        <p:sp>
          <p:nvSpPr>
            <p:cNvPr id="11" name="Rectangle 10">
              <a:extLst>
                <a:ext uri="{FF2B5EF4-FFF2-40B4-BE49-F238E27FC236}">
                  <a16:creationId xmlns:a16="http://schemas.microsoft.com/office/drawing/2014/main" id="{03EBA9DF-3298-E3AE-C5B9-0AB788A86AA6}"/>
                </a:ext>
              </a:extLst>
            </p:cNvPr>
            <p:cNvSpPr>
              <a:spLocks noChangeArrowheads="1"/>
            </p:cNvSpPr>
            <p:nvPr/>
          </p:nvSpPr>
          <p:spPr bwMode="auto">
            <a:xfrm>
              <a:off x="656781" y="2784047"/>
              <a:ext cx="3289868" cy="144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Lora" pitchFamily="2" charset="0"/>
                </a:rPr>
                <a:t>Causes Of Diabetes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Lora" pitchFamily="2" charset="0"/>
                </a:rPr>
                <a:t>The causes of diabetes can vary, including genetic predisposition, lifestyle factors, autoimmune factors, and hormonal changes during pregnancy.</a:t>
              </a:r>
            </a:p>
          </p:txBody>
        </p:sp>
        <p:sp>
          <p:nvSpPr>
            <p:cNvPr id="13" name="TextBox 12">
              <a:extLst>
                <a:ext uri="{FF2B5EF4-FFF2-40B4-BE49-F238E27FC236}">
                  <a16:creationId xmlns:a16="http://schemas.microsoft.com/office/drawing/2014/main" id="{9C25E21A-A5F7-CCD9-D5A7-E74FE7D063A3}"/>
                </a:ext>
              </a:extLst>
            </p:cNvPr>
            <p:cNvSpPr txBox="1"/>
            <p:nvPr/>
          </p:nvSpPr>
          <p:spPr>
            <a:xfrm>
              <a:off x="4127442" y="4683864"/>
              <a:ext cx="3289868" cy="1863139"/>
            </a:xfrm>
            <a:prstGeom prst="rect">
              <a:avLst/>
            </a:prstGeom>
            <a:noFill/>
          </p:spPr>
          <p:txBody>
            <a:bodyPr wrap="square">
              <a:spAutoFit/>
            </a:bodyPr>
            <a:lstStyle/>
            <a:p>
              <a:pPr>
                <a:lnSpc>
                  <a:spcPct val="150000"/>
                </a:lnSpc>
              </a:pPr>
              <a:r>
                <a:rPr lang="en-US" b="1" dirty="0">
                  <a:solidFill>
                    <a:schemeClr val="bg1"/>
                  </a:solidFill>
                  <a:latin typeface="Lora" pitchFamily="2" charset="0"/>
                </a:rPr>
                <a:t>Symptoms Of Diabetes</a:t>
              </a:r>
              <a:br>
                <a:rPr lang="en-US" sz="1200" dirty="0">
                  <a:solidFill>
                    <a:schemeClr val="bg1"/>
                  </a:solidFill>
                  <a:latin typeface="Lora" pitchFamily="2" charset="0"/>
                </a:rPr>
              </a:br>
              <a:r>
                <a:rPr lang="en-US" sz="1200" b="0" i="0" dirty="0">
                  <a:solidFill>
                    <a:schemeClr val="bg1"/>
                  </a:solidFill>
                  <a:effectLst/>
                  <a:latin typeface="Lora" pitchFamily="2" charset="0"/>
                </a:rPr>
                <a:t>Common symptoms of diabetes include excessive thirst, frequent urination, unexplained weight loss or gain, fatigue, blurred vision, slow-healing wounds, and tingling or numbness in the hands or feet.</a:t>
              </a:r>
              <a:endParaRPr lang="en-US" sz="1200" dirty="0">
                <a:solidFill>
                  <a:schemeClr val="bg1"/>
                </a:solidFill>
                <a:latin typeface="Lora" pitchFamily="2" charset="0"/>
              </a:endParaRPr>
            </a:p>
          </p:txBody>
        </p:sp>
        <p:sp>
          <p:nvSpPr>
            <p:cNvPr id="14" name="TextBox 13">
              <a:extLst>
                <a:ext uri="{FF2B5EF4-FFF2-40B4-BE49-F238E27FC236}">
                  <a16:creationId xmlns:a16="http://schemas.microsoft.com/office/drawing/2014/main" id="{4DB4B5CB-371A-B6B0-81D0-12FDCEFBBEF4}"/>
                </a:ext>
              </a:extLst>
            </p:cNvPr>
            <p:cNvSpPr txBox="1"/>
            <p:nvPr/>
          </p:nvSpPr>
          <p:spPr>
            <a:xfrm>
              <a:off x="555683" y="724532"/>
              <a:ext cx="2788375" cy="584775"/>
            </a:xfrm>
            <a:prstGeom prst="rect">
              <a:avLst/>
            </a:prstGeom>
            <a:noFill/>
          </p:spPr>
          <p:txBody>
            <a:bodyPr wrap="square" rtlCol="0">
              <a:spAutoFit/>
            </a:bodyPr>
            <a:lstStyle/>
            <a:p>
              <a:pPr algn="ctr"/>
              <a:endParaRPr lang="en-US" sz="3200" b="1" dirty="0">
                <a:solidFill>
                  <a:schemeClr val="tx1">
                    <a:lumMod val="75000"/>
                    <a:lumOff val="25000"/>
                  </a:schemeClr>
                </a:solidFill>
                <a:latin typeface="Lora" pitchFamily="2" charset="0"/>
              </a:endParaRPr>
            </a:p>
          </p:txBody>
        </p:sp>
      </p:grpSp>
    </p:spTree>
    <p:extLst>
      <p:ext uri="{BB962C8B-B14F-4D97-AF65-F5344CB8AC3E}">
        <p14:creationId xmlns:p14="http://schemas.microsoft.com/office/powerpoint/2010/main" val="3638460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A8A3A-FE9A-CBB7-1834-5F732F3ED9AA}"/>
              </a:ext>
            </a:extLst>
          </p:cNvPr>
          <p:cNvSpPr/>
          <p:nvPr/>
        </p:nvSpPr>
        <p:spPr>
          <a:xfrm>
            <a:off x="267867" y="247602"/>
            <a:ext cx="910473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Pages in this web application</a:t>
            </a:r>
            <a:r>
              <a:rPr lang="en-US" sz="3600" b="1" dirty="0">
                <a:ln w="11430"/>
                <a:effectLst>
                  <a:outerShdw blurRad="50800" dist="39000" dir="5460000" algn="tl">
                    <a:srgbClr val="000000">
                      <a:alpha val="38000"/>
                    </a:srgbClr>
                  </a:outerShdw>
                </a:effectLst>
              </a:rPr>
              <a:t>:</a:t>
            </a:r>
            <a:endParaRPr lang="en-US" sz="3600" dirty="0"/>
          </a:p>
        </p:txBody>
      </p:sp>
      <p:sp>
        <p:nvSpPr>
          <p:cNvPr id="3" name="Rectangle 2">
            <a:extLst>
              <a:ext uri="{FF2B5EF4-FFF2-40B4-BE49-F238E27FC236}">
                <a16:creationId xmlns:a16="http://schemas.microsoft.com/office/drawing/2014/main" id="{C9577FE5-931D-1E75-B55E-9C9DFFD59BEC}"/>
              </a:ext>
            </a:extLst>
          </p:cNvPr>
          <p:cNvSpPr/>
          <p:nvPr/>
        </p:nvSpPr>
        <p:spPr>
          <a:xfrm>
            <a:off x="267867" y="1180290"/>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Generate report </a:t>
            </a:r>
            <a:r>
              <a:rPr lang="en-US" sz="3600" b="1" dirty="0">
                <a:ln w="11430"/>
                <a:effectLst>
                  <a:outerShdw blurRad="50800" dist="39000" dir="5460000" algn="tl">
                    <a:srgbClr val="000000">
                      <a:alpha val="38000"/>
                    </a:srgbClr>
                  </a:outerShdw>
                </a:effectLst>
              </a:rPr>
              <a:t>:</a:t>
            </a:r>
            <a:endParaRPr lang="en-US" sz="3600" dirty="0"/>
          </a:p>
        </p:txBody>
      </p:sp>
      <p:pic>
        <p:nvPicPr>
          <p:cNvPr id="6" name="Picture 5">
            <a:extLst>
              <a:ext uri="{FF2B5EF4-FFF2-40B4-BE49-F238E27FC236}">
                <a16:creationId xmlns:a16="http://schemas.microsoft.com/office/drawing/2014/main" id="{4FCF748E-5B98-7F9A-CEA1-2051D351A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0" y="893933"/>
            <a:ext cx="7306056" cy="5890915"/>
          </a:xfrm>
          <a:prstGeom prst="rect">
            <a:avLst/>
          </a:prstGeom>
        </p:spPr>
      </p:pic>
    </p:spTree>
    <p:extLst>
      <p:ext uri="{BB962C8B-B14F-4D97-AF65-F5344CB8AC3E}">
        <p14:creationId xmlns:p14="http://schemas.microsoft.com/office/powerpoint/2010/main" val="292216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A8A3A-FE9A-CBB7-1834-5F732F3ED9AA}"/>
              </a:ext>
            </a:extLst>
          </p:cNvPr>
          <p:cNvSpPr/>
          <p:nvPr/>
        </p:nvSpPr>
        <p:spPr>
          <a:xfrm>
            <a:off x="267867" y="247602"/>
            <a:ext cx="910473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Pages in this web application</a:t>
            </a:r>
            <a:r>
              <a:rPr lang="en-US" sz="3600" b="1" dirty="0">
                <a:ln w="11430"/>
                <a:effectLst>
                  <a:outerShdw blurRad="50800" dist="39000" dir="5460000" algn="tl">
                    <a:srgbClr val="000000">
                      <a:alpha val="38000"/>
                    </a:srgbClr>
                  </a:outerShdw>
                </a:effectLst>
              </a:rPr>
              <a:t>:</a:t>
            </a:r>
            <a:endParaRPr lang="en-US" sz="3600" dirty="0"/>
          </a:p>
        </p:txBody>
      </p:sp>
      <p:sp>
        <p:nvSpPr>
          <p:cNvPr id="3" name="Rectangle 2">
            <a:extLst>
              <a:ext uri="{FF2B5EF4-FFF2-40B4-BE49-F238E27FC236}">
                <a16:creationId xmlns:a16="http://schemas.microsoft.com/office/drawing/2014/main" id="{C9577FE5-931D-1E75-B55E-9C9DFFD59BEC}"/>
              </a:ext>
            </a:extLst>
          </p:cNvPr>
          <p:cNvSpPr/>
          <p:nvPr/>
        </p:nvSpPr>
        <p:spPr>
          <a:xfrm>
            <a:off x="267867" y="1180290"/>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 report page  </a:t>
            </a:r>
            <a:r>
              <a:rPr lang="en-US" sz="3600" b="1" dirty="0">
                <a:ln w="11430"/>
                <a:effectLst>
                  <a:outerShdw blurRad="50800" dist="39000" dir="5460000" algn="tl">
                    <a:srgbClr val="000000">
                      <a:alpha val="38000"/>
                    </a:srgbClr>
                  </a:outerShdw>
                </a:effectLst>
              </a:rPr>
              <a:t>:</a:t>
            </a:r>
            <a:endParaRPr lang="en-US" sz="3600" dirty="0"/>
          </a:p>
        </p:txBody>
      </p:sp>
      <p:pic>
        <p:nvPicPr>
          <p:cNvPr id="5" name="Picture 4">
            <a:extLst>
              <a:ext uri="{FF2B5EF4-FFF2-40B4-BE49-F238E27FC236}">
                <a16:creationId xmlns:a16="http://schemas.microsoft.com/office/drawing/2014/main" id="{B0CFD850-59F6-83EF-E407-956487DA2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561" y="893933"/>
            <a:ext cx="8229600" cy="5852160"/>
          </a:xfrm>
          <a:prstGeom prst="rect">
            <a:avLst/>
          </a:prstGeom>
        </p:spPr>
      </p:pic>
    </p:spTree>
    <p:extLst>
      <p:ext uri="{BB962C8B-B14F-4D97-AF65-F5344CB8AC3E}">
        <p14:creationId xmlns:p14="http://schemas.microsoft.com/office/powerpoint/2010/main" val="1935854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A8A3A-FE9A-CBB7-1834-5F732F3ED9AA}"/>
              </a:ext>
            </a:extLst>
          </p:cNvPr>
          <p:cNvSpPr/>
          <p:nvPr/>
        </p:nvSpPr>
        <p:spPr>
          <a:xfrm>
            <a:off x="267867" y="247602"/>
            <a:ext cx="910473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Pages in this web application</a:t>
            </a:r>
            <a:r>
              <a:rPr lang="en-US" sz="3600" b="1" dirty="0">
                <a:ln w="11430"/>
                <a:effectLst>
                  <a:outerShdw blurRad="50800" dist="39000" dir="5460000" algn="tl">
                    <a:srgbClr val="000000">
                      <a:alpha val="38000"/>
                    </a:srgbClr>
                  </a:outerShdw>
                </a:effectLst>
              </a:rPr>
              <a:t>:</a:t>
            </a:r>
            <a:endParaRPr lang="en-US" sz="3600" dirty="0"/>
          </a:p>
        </p:txBody>
      </p:sp>
      <p:sp>
        <p:nvSpPr>
          <p:cNvPr id="3" name="Rectangle 2">
            <a:extLst>
              <a:ext uri="{FF2B5EF4-FFF2-40B4-BE49-F238E27FC236}">
                <a16:creationId xmlns:a16="http://schemas.microsoft.com/office/drawing/2014/main" id="{C9577FE5-931D-1E75-B55E-9C9DFFD59BEC}"/>
              </a:ext>
            </a:extLst>
          </p:cNvPr>
          <p:cNvSpPr/>
          <p:nvPr/>
        </p:nvSpPr>
        <p:spPr>
          <a:xfrm>
            <a:off x="267867" y="1180290"/>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 records  </a:t>
            </a:r>
            <a:r>
              <a:rPr lang="en-US" sz="3600" b="1" dirty="0">
                <a:ln w="11430"/>
                <a:effectLst>
                  <a:outerShdw blurRad="50800" dist="39000" dir="5460000" algn="tl">
                    <a:srgbClr val="000000">
                      <a:alpha val="38000"/>
                    </a:srgbClr>
                  </a:outerShdw>
                </a:effectLst>
              </a:rPr>
              <a:t>:</a:t>
            </a:r>
            <a:endParaRPr lang="en-US" sz="3600" dirty="0"/>
          </a:p>
        </p:txBody>
      </p:sp>
      <p:pic>
        <p:nvPicPr>
          <p:cNvPr id="6" name="Picture 5">
            <a:extLst>
              <a:ext uri="{FF2B5EF4-FFF2-40B4-BE49-F238E27FC236}">
                <a16:creationId xmlns:a16="http://schemas.microsoft.com/office/drawing/2014/main" id="{45E14838-B116-CEEE-0003-43E6AFFE0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444" y="717803"/>
            <a:ext cx="7944876" cy="6093391"/>
          </a:xfrm>
          <a:prstGeom prst="rect">
            <a:avLst/>
          </a:prstGeom>
        </p:spPr>
      </p:pic>
    </p:spTree>
    <p:extLst>
      <p:ext uri="{BB962C8B-B14F-4D97-AF65-F5344CB8AC3E}">
        <p14:creationId xmlns:p14="http://schemas.microsoft.com/office/powerpoint/2010/main" val="1050825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A8A3A-FE9A-CBB7-1834-5F732F3ED9AA}"/>
              </a:ext>
            </a:extLst>
          </p:cNvPr>
          <p:cNvSpPr/>
          <p:nvPr/>
        </p:nvSpPr>
        <p:spPr>
          <a:xfrm>
            <a:off x="267867" y="247602"/>
            <a:ext cx="910473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Pages in this web application</a:t>
            </a:r>
            <a:r>
              <a:rPr lang="en-US" sz="3600" b="1" dirty="0">
                <a:ln w="11430"/>
                <a:effectLst>
                  <a:outerShdw blurRad="50800" dist="39000" dir="5460000" algn="tl">
                    <a:srgbClr val="000000">
                      <a:alpha val="38000"/>
                    </a:srgbClr>
                  </a:outerShdw>
                </a:effectLst>
              </a:rPr>
              <a:t>:</a:t>
            </a:r>
            <a:endParaRPr lang="en-US" sz="3600" dirty="0"/>
          </a:p>
        </p:txBody>
      </p:sp>
      <p:sp>
        <p:nvSpPr>
          <p:cNvPr id="3" name="Rectangle 2">
            <a:extLst>
              <a:ext uri="{FF2B5EF4-FFF2-40B4-BE49-F238E27FC236}">
                <a16:creationId xmlns:a16="http://schemas.microsoft.com/office/drawing/2014/main" id="{C9577FE5-931D-1E75-B55E-9C9DFFD59BEC}"/>
              </a:ext>
            </a:extLst>
          </p:cNvPr>
          <p:cNvSpPr/>
          <p:nvPr/>
        </p:nvSpPr>
        <p:spPr>
          <a:xfrm>
            <a:off x="267867" y="1180290"/>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 statistics  </a:t>
            </a:r>
            <a:r>
              <a:rPr lang="en-US" sz="3600" b="1" dirty="0">
                <a:ln w="11430"/>
                <a:effectLst>
                  <a:outerShdw blurRad="50800" dist="39000" dir="5460000" algn="tl">
                    <a:srgbClr val="000000">
                      <a:alpha val="38000"/>
                    </a:srgbClr>
                  </a:outerShdw>
                </a:effectLst>
              </a:rPr>
              <a:t>:</a:t>
            </a:r>
            <a:endParaRPr lang="en-US" sz="3600" dirty="0"/>
          </a:p>
        </p:txBody>
      </p:sp>
      <p:pic>
        <p:nvPicPr>
          <p:cNvPr id="5" name="Picture 4">
            <a:extLst>
              <a:ext uri="{FF2B5EF4-FFF2-40B4-BE49-F238E27FC236}">
                <a16:creationId xmlns:a16="http://schemas.microsoft.com/office/drawing/2014/main" id="{9B4A5A64-2A8E-CA4C-FFF5-CFD9627B7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065" y="969264"/>
            <a:ext cx="9126068" cy="5888736"/>
          </a:xfrm>
          <a:prstGeom prst="rect">
            <a:avLst/>
          </a:prstGeom>
        </p:spPr>
      </p:pic>
    </p:spTree>
    <p:extLst>
      <p:ext uri="{BB962C8B-B14F-4D97-AF65-F5344CB8AC3E}">
        <p14:creationId xmlns:p14="http://schemas.microsoft.com/office/powerpoint/2010/main" val="3630342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A8A3A-FE9A-CBB7-1834-5F732F3ED9AA}"/>
              </a:ext>
            </a:extLst>
          </p:cNvPr>
          <p:cNvSpPr/>
          <p:nvPr/>
        </p:nvSpPr>
        <p:spPr>
          <a:xfrm>
            <a:off x="267867" y="247602"/>
            <a:ext cx="910473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Pages in this web application</a:t>
            </a:r>
            <a:r>
              <a:rPr lang="en-US" sz="3600" b="1" dirty="0">
                <a:ln w="11430"/>
                <a:effectLst>
                  <a:outerShdw blurRad="50800" dist="39000" dir="5460000" algn="tl">
                    <a:srgbClr val="000000">
                      <a:alpha val="38000"/>
                    </a:srgbClr>
                  </a:outerShdw>
                </a:effectLst>
              </a:rPr>
              <a:t>:</a:t>
            </a:r>
            <a:endParaRPr lang="en-US" sz="3600" dirty="0"/>
          </a:p>
        </p:txBody>
      </p:sp>
      <p:sp>
        <p:nvSpPr>
          <p:cNvPr id="3" name="Rectangle 2">
            <a:extLst>
              <a:ext uri="{FF2B5EF4-FFF2-40B4-BE49-F238E27FC236}">
                <a16:creationId xmlns:a16="http://schemas.microsoft.com/office/drawing/2014/main" id="{C9577FE5-931D-1E75-B55E-9C9DFFD59BEC}"/>
              </a:ext>
            </a:extLst>
          </p:cNvPr>
          <p:cNvSpPr/>
          <p:nvPr/>
        </p:nvSpPr>
        <p:spPr>
          <a:xfrm>
            <a:off x="267867" y="1180290"/>
            <a:ext cx="384565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ln w="11430"/>
                <a:solidFill>
                  <a:schemeClr val="accent1"/>
                </a:solidFill>
                <a:effectLst>
                  <a:outerShdw blurRad="50800" dist="39000" dir="5460000" algn="tl">
                    <a:srgbClr val="000000">
                      <a:alpha val="38000"/>
                    </a:srgbClr>
                  </a:outerShdw>
                </a:effectLst>
              </a:rPr>
              <a:t> about  </a:t>
            </a:r>
            <a:r>
              <a:rPr lang="en-US" sz="3600" b="1" dirty="0">
                <a:ln w="11430"/>
                <a:effectLst>
                  <a:outerShdw blurRad="50800" dist="39000" dir="5460000" algn="tl">
                    <a:srgbClr val="000000">
                      <a:alpha val="38000"/>
                    </a:srgbClr>
                  </a:outerShdw>
                </a:effectLst>
              </a:rPr>
              <a:t>:</a:t>
            </a:r>
            <a:endParaRPr lang="en-US" sz="3600" dirty="0"/>
          </a:p>
        </p:txBody>
      </p:sp>
      <p:pic>
        <p:nvPicPr>
          <p:cNvPr id="5" name="Picture 4">
            <a:extLst>
              <a:ext uri="{FF2B5EF4-FFF2-40B4-BE49-F238E27FC236}">
                <a16:creationId xmlns:a16="http://schemas.microsoft.com/office/drawing/2014/main" id="{4D466F67-E5F5-DF2C-9954-78BB370B5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568" y="893932"/>
            <a:ext cx="9400032" cy="5964067"/>
          </a:xfrm>
          <a:prstGeom prst="rect">
            <a:avLst/>
          </a:prstGeom>
        </p:spPr>
      </p:pic>
    </p:spTree>
    <p:extLst>
      <p:ext uri="{BB962C8B-B14F-4D97-AF65-F5344CB8AC3E}">
        <p14:creationId xmlns:p14="http://schemas.microsoft.com/office/powerpoint/2010/main" val="1566039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022012-F0A4-EAD0-5433-F3D20941C3F8}"/>
              </a:ext>
            </a:extLst>
          </p:cNvPr>
          <p:cNvSpPr txBox="1"/>
          <p:nvPr/>
        </p:nvSpPr>
        <p:spPr>
          <a:xfrm>
            <a:off x="1659924" y="1576395"/>
            <a:ext cx="8872151"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accent1"/>
                </a:solidFill>
                <a:effectLst/>
                <a:uLnTx/>
                <a:uFillTx/>
                <a:latin typeface="LORA" pitchFamily="2" charset="0"/>
                <a:ea typeface="+mn-ea"/>
                <a:cs typeface="Segoe UI" panose="020B0502040204020203" pitchFamily="34" charset="0"/>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LORA" pitchFamily="2" charset="0"/>
                <a:ea typeface="+mn-ea"/>
                <a:cs typeface="Segoe UI" panose="020B0502040204020203" pitchFamily="34" charset="0"/>
              </a:rPr>
              <a:t> </a:t>
            </a:r>
            <a:endParaRPr kumimoji="0" lang="en-US" sz="1800" b="0" i="0" u="none" strike="noStrike" kern="1200" cap="none" spc="0" normalizeH="0" baseline="0" noProof="0" dirty="0">
              <a:ln>
                <a:noFill/>
              </a:ln>
              <a:solidFill>
                <a:srgbClr val="000000"/>
              </a:solidFill>
              <a:effectLst/>
              <a:uLnTx/>
              <a:uFillTx/>
              <a:latin typeface="LORA" pitchFamily="2" charset="0"/>
              <a:ea typeface="+mn-ea"/>
              <a:cs typeface="Segoe UI" panose="020B0502040204020203" pitchFamily="34" charset="0"/>
            </a:endParaRPr>
          </a:p>
        </p:txBody>
      </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11676-9F82-2FF0-B2FF-C3C32B5537CE}"/>
              </a:ext>
            </a:extLst>
          </p:cNvPr>
          <p:cNvPicPr>
            <a:picLocks noChangeAspect="1"/>
          </p:cNvPicPr>
          <p:nvPr/>
        </p:nvPicPr>
        <p:blipFill>
          <a:blip r:embed="rId2"/>
          <a:stretch>
            <a:fillRect/>
          </a:stretch>
        </p:blipFill>
        <p:spPr>
          <a:xfrm>
            <a:off x="396847" y="962373"/>
            <a:ext cx="8116218" cy="1684499"/>
          </a:xfrm>
          <a:prstGeom prst="rect">
            <a:avLst/>
          </a:prstGeom>
        </p:spPr>
      </p:pic>
      <p:pic>
        <p:nvPicPr>
          <p:cNvPr id="5" name="Picture 4">
            <a:extLst>
              <a:ext uri="{FF2B5EF4-FFF2-40B4-BE49-F238E27FC236}">
                <a16:creationId xmlns:a16="http://schemas.microsoft.com/office/drawing/2014/main" id="{81F58E87-8671-0633-7251-EF0CE742B2C7}"/>
              </a:ext>
            </a:extLst>
          </p:cNvPr>
          <p:cNvPicPr>
            <a:picLocks noChangeAspect="1"/>
          </p:cNvPicPr>
          <p:nvPr/>
        </p:nvPicPr>
        <p:blipFill>
          <a:blip r:embed="rId3"/>
          <a:stretch>
            <a:fillRect/>
          </a:stretch>
        </p:blipFill>
        <p:spPr>
          <a:xfrm>
            <a:off x="8198703" y="641681"/>
            <a:ext cx="1390721" cy="641383"/>
          </a:xfrm>
          <a:prstGeom prst="rect">
            <a:avLst/>
          </a:prstGeom>
        </p:spPr>
      </p:pic>
      <p:pic>
        <p:nvPicPr>
          <p:cNvPr id="7" name="Picture 6">
            <a:extLst>
              <a:ext uri="{FF2B5EF4-FFF2-40B4-BE49-F238E27FC236}">
                <a16:creationId xmlns:a16="http://schemas.microsoft.com/office/drawing/2014/main" id="{ACDC8739-BFF3-62C4-1660-5E1A964012FA}"/>
              </a:ext>
            </a:extLst>
          </p:cNvPr>
          <p:cNvPicPr>
            <a:picLocks noChangeAspect="1"/>
          </p:cNvPicPr>
          <p:nvPr/>
        </p:nvPicPr>
        <p:blipFill>
          <a:blip r:embed="rId4"/>
          <a:stretch>
            <a:fillRect/>
          </a:stretch>
        </p:blipFill>
        <p:spPr>
          <a:xfrm>
            <a:off x="396847" y="2646872"/>
            <a:ext cx="8573417" cy="2707811"/>
          </a:xfrm>
          <a:prstGeom prst="rect">
            <a:avLst/>
          </a:prstGeom>
        </p:spPr>
      </p:pic>
      <p:pic>
        <p:nvPicPr>
          <p:cNvPr id="8" name="Picture 7">
            <a:extLst>
              <a:ext uri="{FF2B5EF4-FFF2-40B4-BE49-F238E27FC236}">
                <a16:creationId xmlns:a16="http://schemas.microsoft.com/office/drawing/2014/main" id="{95577B6A-B351-BA4B-94EC-8CF54F29FABB}"/>
              </a:ext>
            </a:extLst>
          </p:cNvPr>
          <p:cNvPicPr>
            <a:picLocks noChangeAspect="1"/>
          </p:cNvPicPr>
          <p:nvPr/>
        </p:nvPicPr>
        <p:blipFill>
          <a:blip r:embed="rId3"/>
          <a:stretch>
            <a:fillRect/>
          </a:stretch>
        </p:blipFill>
        <p:spPr>
          <a:xfrm>
            <a:off x="8513065" y="2316278"/>
            <a:ext cx="1390721" cy="641383"/>
          </a:xfrm>
          <a:prstGeom prst="rect">
            <a:avLst/>
          </a:prstGeom>
        </p:spPr>
      </p:pic>
    </p:spTree>
    <p:extLst>
      <p:ext uri="{BB962C8B-B14F-4D97-AF65-F5344CB8AC3E}">
        <p14:creationId xmlns:p14="http://schemas.microsoft.com/office/powerpoint/2010/main" val="264538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a:solidFill>
                  <a:schemeClr val="accent1"/>
                </a:solidFill>
                <a:latin typeface="Lora" pitchFamily="2" charset="0"/>
                <a:ea typeface="Cambria" panose="02040503050406030204" pitchFamily="18" charset="0"/>
                <a:sym typeface="Arial"/>
              </a:rPr>
              <a:t>WHY WE NEED DIABETS PRDICTION</a:t>
            </a: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484632" y="1179576"/>
            <a:ext cx="11420856" cy="5422392"/>
          </a:xfrm>
          <a:prstGeom prst="rect">
            <a:avLst/>
          </a:prstGeom>
          <a:noFill/>
          <a:ln>
            <a:noFill/>
          </a:ln>
        </p:spPr>
        <p:txBody>
          <a:bodyPr spcFirstLastPara="1" wrap="square" lIns="0" tIns="0" rIns="0" bIns="0" anchor="ctr" anchorCtr="0">
            <a:noAutofit/>
          </a:bodyPr>
          <a:lstStyle/>
          <a:p>
            <a:pPr algn="l">
              <a:buFont typeface="+mj-lt"/>
              <a:buAutoNum type="arabicPeriod"/>
            </a:pPr>
            <a:r>
              <a:rPr lang="en-GB" sz="1400" b="1" i="0" dirty="0">
                <a:effectLst/>
                <a:latin typeface="Lora" panose="020F0502020204030204" pitchFamily="2" charset="0"/>
              </a:rPr>
              <a:t>Early Detection and Prevention:</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Machine learning predicts diabetes risk for early intervention.</a:t>
            </a:r>
          </a:p>
          <a:p>
            <a:pPr marL="742950" lvl="1" indent="-285750" algn="l">
              <a:buFont typeface="+mj-lt"/>
              <a:buAutoNum type="arabicPeriod"/>
            </a:pPr>
            <a:r>
              <a:rPr lang="en-GB" sz="1400" b="0" i="0" dirty="0">
                <a:effectLst/>
                <a:latin typeface="Lora" panose="020F0502020204030204" pitchFamily="2" charset="0"/>
              </a:rPr>
              <a:t>Enables timely lifestyle changes and medical treatment.</a:t>
            </a:r>
          </a:p>
          <a:p>
            <a:pPr algn="l">
              <a:buFont typeface="+mj-lt"/>
              <a:buAutoNum type="arabicPeriod"/>
            </a:pPr>
            <a:r>
              <a:rPr lang="en-GB" sz="1400" b="1" i="0" dirty="0">
                <a:effectLst/>
                <a:latin typeface="Lora" panose="020F0502020204030204" pitchFamily="2" charset="0"/>
              </a:rPr>
              <a:t>Personalized Healthcare:</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Develops tailored prediction models based on individual health, lifestyle, and genetics.</a:t>
            </a:r>
          </a:p>
          <a:p>
            <a:pPr marL="742950" lvl="1" indent="-285750" algn="l">
              <a:buFont typeface="+mj-lt"/>
              <a:buAutoNum type="arabicPeriod"/>
            </a:pPr>
            <a:r>
              <a:rPr lang="en-GB" sz="1400" b="0" i="0" dirty="0">
                <a:effectLst/>
                <a:latin typeface="Lora" panose="020F0502020204030204" pitchFamily="2" charset="0"/>
              </a:rPr>
              <a:t>Guides personalized actions for effective diabetes prevention.</a:t>
            </a:r>
          </a:p>
          <a:p>
            <a:pPr algn="l">
              <a:buFont typeface="+mj-lt"/>
              <a:buAutoNum type="arabicPeriod"/>
            </a:pPr>
            <a:r>
              <a:rPr lang="en-GB" sz="1400" b="1" i="0" dirty="0">
                <a:effectLst/>
                <a:latin typeface="Lora" panose="020F0502020204030204" pitchFamily="2" charset="0"/>
              </a:rPr>
              <a:t>Resource Optimization:</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Predictive models help allocate healthcare resources efficiently.</a:t>
            </a:r>
          </a:p>
          <a:p>
            <a:pPr marL="742950" lvl="1" indent="-285750" algn="l">
              <a:buFont typeface="+mj-lt"/>
              <a:buAutoNum type="arabicPeriod"/>
            </a:pPr>
            <a:r>
              <a:rPr lang="en-GB" sz="1400" b="0" i="0" dirty="0">
                <a:effectLst/>
                <a:latin typeface="Lora" panose="020F0502020204030204" pitchFamily="2" charset="0"/>
              </a:rPr>
              <a:t>Focuses preventive measures on individuals at higher risk.</a:t>
            </a:r>
          </a:p>
          <a:p>
            <a:pPr algn="l">
              <a:buFont typeface="+mj-lt"/>
              <a:buAutoNum type="arabicPeriod"/>
            </a:pPr>
            <a:r>
              <a:rPr lang="en-GB" sz="1400" b="1" i="0" dirty="0">
                <a:effectLst/>
                <a:latin typeface="Lora" panose="020F0502020204030204" pitchFamily="2" charset="0"/>
              </a:rPr>
              <a:t>Population Health Management:</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Informs public health officials about diabetes prevalence in specific demographics.</a:t>
            </a:r>
          </a:p>
          <a:p>
            <a:pPr marL="742950" lvl="1" indent="-285750" algn="l">
              <a:buFont typeface="+mj-lt"/>
              <a:buAutoNum type="arabicPeriod"/>
            </a:pPr>
            <a:r>
              <a:rPr lang="en-GB" sz="1400" b="0" i="0" dirty="0">
                <a:effectLst/>
                <a:latin typeface="Lora" panose="020F0502020204030204" pitchFamily="2" charset="0"/>
              </a:rPr>
              <a:t>Guides targeted interventions and resource allocation.</a:t>
            </a:r>
          </a:p>
          <a:p>
            <a:pPr algn="l">
              <a:buFont typeface="+mj-lt"/>
              <a:buAutoNum type="arabicPeriod"/>
            </a:pPr>
            <a:r>
              <a:rPr lang="en-GB" sz="1400" b="1" i="0" dirty="0">
                <a:effectLst/>
                <a:latin typeface="Lora" panose="020F0502020204030204" pitchFamily="2" charset="0"/>
              </a:rPr>
              <a:t>Reducing Healthcare Costs:</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Early identification and intervention reduce long-term healthcare costs.</a:t>
            </a:r>
          </a:p>
          <a:p>
            <a:pPr marL="742950" lvl="1" indent="-285750" algn="l">
              <a:buFont typeface="+mj-lt"/>
              <a:buAutoNum type="arabicPeriod"/>
            </a:pPr>
            <a:r>
              <a:rPr lang="en-GB" sz="1400" b="0" i="0" dirty="0">
                <a:effectLst/>
                <a:latin typeface="Lora" panose="020F0502020204030204" pitchFamily="2" charset="0"/>
              </a:rPr>
              <a:t>Addresses the significant economic burden of diabetes globally.</a:t>
            </a:r>
          </a:p>
          <a:p>
            <a:pPr algn="l">
              <a:buFont typeface="+mj-lt"/>
              <a:buAutoNum type="arabicPeriod"/>
            </a:pPr>
            <a:r>
              <a:rPr lang="en-GB" sz="1400" b="1" i="0" dirty="0">
                <a:effectLst/>
                <a:latin typeface="Lora" panose="020F0502020204030204" pitchFamily="2" charset="0"/>
              </a:rPr>
              <a:t>Improved Patient Outcomes:</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Early intervention improves patient outcomes.</a:t>
            </a:r>
          </a:p>
          <a:p>
            <a:pPr marL="742950" lvl="1" indent="-285750" algn="l">
              <a:buFont typeface="+mj-lt"/>
              <a:buAutoNum type="arabicPeriod"/>
            </a:pPr>
            <a:r>
              <a:rPr lang="en-GB" sz="1400" b="0" i="0" dirty="0">
                <a:effectLst/>
                <a:latin typeface="Lora" panose="020F0502020204030204" pitchFamily="2" charset="0"/>
              </a:rPr>
              <a:t>Promotes better health management, delaying diabetes onset.</a:t>
            </a:r>
          </a:p>
          <a:p>
            <a:pPr algn="l">
              <a:buFont typeface="+mj-lt"/>
              <a:buAutoNum type="arabicPeriod"/>
            </a:pPr>
            <a:r>
              <a:rPr lang="en-GB" sz="1400" b="1" i="0" dirty="0">
                <a:effectLst/>
                <a:latin typeface="Lora" panose="020F0502020204030204" pitchFamily="2" charset="0"/>
              </a:rPr>
              <a:t>Technological Advancements:</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Wearable devices and continuous monitoring enhance prediction accuracy.</a:t>
            </a:r>
          </a:p>
          <a:p>
            <a:pPr marL="742950" lvl="1" indent="-285750" algn="l">
              <a:buFont typeface="+mj-lt"/>
              <a:buAutoNum type="arabicPeriod"/>
            </a:pPr>
            <a:r>
              <a:rPr lang="en-GB" sz="1400" b="0" i="0" dirty="0">
                <a:effectLst/>
                <a:latin typeface="Lora" panose="020F0502020204030204" pitchFamily="2" charset="0"/>
              </a:rPr>
              <a:t>Real-time data collection improves the effectiveness of preventive strategies.</a:t>
            </a:r>
          </a:p>
          <a:p>
            <a:pPr algn="l">
              <a:buFont typeface="+mj-lt"/>
              <a:buAutoNum type="arabicPeriod"/>
            </a:pPr>
            <a:r>
              <a:rPr lang="en-GB" sz="1400" b="1" i="0" dirty="0">
                <a:effectLst/>
                <a:latin typeface="Lora" panose="020F0502020204030204" pitchFamily="2" charset="0"/>
              </a:rPr>
              <a:t>Research and Innovation:</a:t>
            </a:r>
            <a:endParaRPr lang="en-GB" sz="1400" b="0" i="0" dirty="0">
              <a:effectLst/>
              <a:latin typeface="Lora" panose="020F0502020204030204" pitchFamily="2" charset="0"/>
            </a:endParaRPr>
          </a:p>
          <a:p>
            <a:pPr marL="742950" lvl="1" indent="-285750" algn="l">
              <a:buFont typeface="+mj-lt"/>
              <a:buAutoNum type="arabicPeriod"/>
            </a:pPr>
            <a:r>
              <a:rPr lang="en-GB" sz="1400" b="0" i="0" dirty="0">
                <a:effectLst/>
                <a:latin typeface="Lora" panose="020F0502020204030204" pitchFamily="2" charset="0"/>
              </a:rPr>
              <a:t>Diabetes prediction research advances machine learning in healthcare.</a:t>
            </a:r>
          </a:p>
          <a:p>
            <a:pPr marL="742950" lvl="1" indent="-285750" algn="l">
              <a:buFont typeface="+mj-lt"/>
              <a:buAutoNum type="arabicPeriod"/>
            </a:pPr>
            <a:r>
              <a:rPr lang="en-GB" sz="1400" b="0" i="0" dirty="0">
                <a:effectLst/>
                <a:latin typeface="Lora" panose="020F0502020204030204" pitchFamily="2" charset="0"/>
              </a:rPr>
              <a:t>Innovations applicable to other medical conditions, contributing to public health.</a:t>
            </a:r>
          </a:p>
          <a:p>
            <a:pPr marL="211662" marR="0" lvl="0" defTabSz="1219170" rtl="0" eaLnBrk="1" fontAlgn="auto" latinLnBrk="0" hangingPunct="1">
              <a:lnSpc>
                <a:spcPct val="115000"/>
              </a:lnSpc>
              <a:spcBef>
                <a:spcPts val="0"/>
              </a:spcBef>
              <a:spcAft>
                <a:spcPts val="0"/>
              </a:spcAft>
              <a:buClr>
                <a:srgbClr val="000000"/>
              </a:buClr>
              <a:buSzPct val="100000"/>
              <a:tabLst/>
              <a:defRPr/>
            </a:pPr>
            <a:endParaRPr kumimoji="0" sz="1400" b="0" i="0" u="none" strike="noStrike" kern="0" cap="none" spc="0" normalizeH="0" baseline="0" noProof="0" dirty="0">
              <a:ln>
                <a:noFill/>
              </a:ln>
              <a:solidFill>
                <a:srgbClr val="000000"/>
              </a:solidFill>
              <a:effectLst/>
              <a:uLnTx/>
              <a:uFillTx/>
              <a:latin typeface="Lora" pitchFamily="2" charset="0"/>
              <a:cs typeface="Helvetica" panose="020B0604020202020204" pitchFamily="34" charset="0"/>
              <a:sym typeface="Arial"/>
            </a:endParaRPr>
          </a:p>
        </p:txBody>
      </p:sp>
    </p:spTree>
    <p:extLst>
      <p:ext uri="{BB962C8B-B14F-4D97-AF65-F5344CB8AC3E}">
        <p14:creationId xmlns:p14="http://schemas.microsoft.com/office/powerpoint/2010/main" val="225411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52F703-C59B-4700-4AEC-4CA42DF4FF9D}"/>
              </a:ext>
            </a:extLst>
          </p:cNvPr>
          <p:cNvGrpSpPr/>
          <p:nvPr/>
        </p:nvGrpSpPr>
        <p:grpSpPr>
          <a:xfrm>
            <a:off x="0" y="0"/>
            <a:ext cx="12192000" cy="6985667"/>
            <a:chOff x="0" y="0"/>
            <a:chExt cx="12192000" cy="6985667"/>
          </a:xfrm>
        </p:grpSpPr>
        <p:sp>
          <p:nvSpPr>
            <p:cNvPr id="12" name="TextBox 11">
              <a:extLst>
                <a:ext uri="{FF2B5EF4-FFF2-40B4-BE49-F238E27FC236}">
                  <a16:creationId xmlns:a16="http://schemas.microsoft.com/office/drawing/2014/main" id="{75F0D2DF-ED8F-B3F5-F3D1-D08224CD4683}"/>
                </a:ext>
              </a:extLst>
            </p:cNvPr>
            <p:cNvSpPr txBox="1"/>
            <p:nvPr/>
          </p:nvSpPr>
          <p:spPr>
            <a:xfrm>
              <a:off x="7019318" y="5416007"/>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0" name="TextBox 9">
              <a:extLst>
                <a:ext uri="{FF2B5EF4-FFF2-40B4-BE49-F238E27FC236}">
                  <a16:creationId xmlns:a16="http://schemas.microsoft.com/office/drawing/2014/main" id="{43DEB3C7-8DCD-8C0A-9F07-C712118C680E}"/>
                </a:ext>
              </a:extLst>
            </p:cNvPr>
            <p:cNvSpPr txBox="1"/>
            <p:nvPr/>
          </p:nvSpPr>
          <p:spPr>
            <a:xfrm>
              <a:off x="4014136" y="41092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2" name="Rectangle 1">
              <a:extLst>
                <a:ext uri="{FF2B5EF4-FFF2-40B4-BE49-F238E27FC236}">
                  <a16:creationId xmlns:a16="http://schemas.microsoft.com/office/drawing/2014/main" id="{2FA2071B-34D4-AED7-DC68-A39F51EFA40A}"/>
                </a:ext>
              </a:extLst>
            </p:cNvPr>
            <p:cNvSpPr/>
            <p:nvPr/>
          </p:nvSpPr>
          <p:spPr>
            <a:xfrm>
              <a:off x="0" y="0"/>
              <a:ext cx="3253154" cy="6858000"/>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ree photo fever cold and flu concepts portrait of sad girl measuring temperature of body and holding cup of tea infront of her at home">
              <a:extLst>
                <a:ext uri="{FF2B5EF4-FFF2-40B4-BE49-F238E27FC236}">
                  <a16:creationId xmlns:a16="http://schemas.microsoft.com/office/drawing/2014/main" id="{878FAD0F-7F90-D52A-B953-FCA4CAAD0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527" y="1195754"/>
              <a:ext cx="3396978" cy="50995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01CEE4-BC86-4E80-09FE-D707015E25F2}"/>
                </a:ext>
              </a:extLst>
            </p:cNvPr>
            <p:cNvSpPr/>
            <p:nvPr/>
          </p:nvSpPr>
          <p:spPr>
            <a:xfrm>
              <a:off x="4388373" y="2765415"/>
              <a:ext cx="7398243" cy="3681662"/>
            </a:xfrm>
            <a:prstGeom prst="rect">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5204F3-68A0-0240-7092-6781362FB8E6}"/>
                </a:ext>
              </a:extLst>
            </p:cNvPr>
            <p:cNvSpPr txBox="1"/>
            <p:nvPr/>
          </p:nvSpPr>
          <p:spPr>
            <a:xfrm>
              <a:off x="4923693" y="1295843"/>
              <a:ext cx="6588834" cy="1865254"/>
            </a:xfrm>
            <a:prstGeom prst="rect">
              <a:avLst/>
            </a:prstGeom>
            <a:noFill/>
          </p:spPr>
          <p:txBody>
            <a:bodyPr wrap="square" rtlCol="0">
              <a:spAutoFit/>
            </a:bodyPr>
            <a:lstStyle/>
            <a:p>
              <a:pPr>
                <a:spcBef>
                  <a:spcPts val="600"/>
                </a:spcBef>
              </a:pPr>
              <a:r>
                <a:rPr lang="en-US" sz="3200" b="1" dirty="0">
                  <a:solidFill>
                    <a:schemeClr val="tx1">
                      <a:lumMod val="75000"/>
                      <a:lumOff val="25000"/>
                    </a:schemeClr>
                  </a:solidFill>
                  <a:latin typeface="Lora" pitchFamily="2" charset="0"/>
                </a:rPr>
                <a:t>How do we predict diabetes?</a:t>
              </a:r>
            </a:p>
            <a:p>
              <a:r>
                <a:rPr lang="en-US" dirty="0"/>
                <a:t>There are two methods to  predict diabetes:</a:t>
              </a:r>
            </a:p>
            <a:p>
              <a:pPr marL="342900" indent="-342900">
                <a:buFont typeface="+mj-lt"/>
                <a:buAutoNum type="arabicPeriod"/>
              </a:pPr>
              <a:r>
                <a:rPr lang="en-US" b="1" dirty="0"/>
                <a:t>Manual by Doctors.</a:t>
              </a:r>
            </a:p>
            <a:p>
              <a:pPr marL="342900" indent="-342900">
                <a:buFont typeface="+mj-lt"/>
                <a:buAutoNum type="arabicPeriod"/>
              </a:pPr>
              <a:r>
                <a:rPr lang="en-US" b="1" dirty="0"/>
                <a:t>Automated by diabetes prediction and Detection.</a:t>
              </a:r>
            </a:p>
            <a:p>
              <a:pPr>
                <a:lnSpc>
                  <a:spcPct val="150000"/>
                </a:lnSpc>
                <a:spcBef>
                  <a:spcPts val="600"/>
                </a:spcBef>
              </a:pPr>
              <a:endParaRPr lang="en-US" dirty="0"/>
            </a:p>
          </p:txBody>
        </p:sp>
        <p:sp>
          <p:nvSpPr>
            <p:cNvPr id="7" name="TextBox 6">
              <a:extLst>
                <a:ext uri="{FF2B5EF4-FFF2-40B4-BE49-F238E27FC236}">
                  <a16:creationId xmlns:a16="http://schemas.microsoft.com/office/drawing/2014/main" id="{32F3077C-6A21-A4AA-4A02-59A691AFD3B0}"/>
                </a:ext>
              </a:extLst>
            </p:cNvPr>
            <p:cNvSpPr txBox="1"/>
            <p:nvPr/>
          </p:nvSpPr>
          <p:spPr>
            <a:xfrm>
              <a:off x="4576505" y="3618372"/>
              <a:ext cx="6986016" cy="1925848"/>
            </a:xfrm>
            <a:prstGeom prst="rect">
              <a:avLst/>
            </a:prstGeom>
            <a:noFill/>
          </p:spPr>
          <p:txBody>
            <a:bodyPr wrap="square">
              <a:spAutoFit/>
            </a:bodyPr>
            <a:lstStyle/>
            <a:p>
              <a:pPr algn="l">
                <a:spcBef>
                  <a:spcPts val="600"/>
                </a:spcBef>
              </a:pPr>
              <a:endParaRPr lang="en-US" b="1" dirty="0">
                <a:solidFill>
                  <a:schemeClr val="bg1"/>
                </a:solidFill>
                <a:latin typeface="Lora" pitchFamily="2" charset="0"/>
              </a:endParaRPr>
            </a:p>
            <a:p>
              <a:r>
                <a:rPr lang="en-US" sz="2000" dirty="0"/>
                <a:t> Approaches in automated predict diabetes :</a:t>
              </a:r>
            </a:p>
            <a:p>
              <a:pPr marL="285750" indent="-285750">
                <a:buFont typeface="Arial" pitchFamily="34" charset="0"/>
                <a:buChar char="•"/>
              </a:pPr>
              <a:r>
                <a:rPr lang="en-US" sz="2000" b="1" dirty="0"/>
                <a:t>Random Forest</a:t>
              </a:r>
            </a:p>
            <a:p>
              <a:pPr marL="285750" indent="-285750">
                <a:buFont typeface="Arial" pitchFamily="34" charset="0"/>
                <a:buChar char="•"/>
              </a:pPr>
              <a:r>
                <a:rPr lang="en-US" sz="2000" b="1" dirty="0"/>
                <a:t>Decision tree</a:t>
              </a:r>
            </a:p>
            <a:p>
              <a:pPr marL="285750" indent="-285750">
                <a:buFont typeface="Arial" pitchFamily="34" charset="0"/>
                <a:buChar char="•"/>
              </a:pPr>
              <a:r>
                <a:rPr lang="en-US" sz="2000" b="1" dirty="0"/>
                <a:t>Support vector machines</a:t>
              </a:r>
            </a:p>
            <a:p>
              <a:pPr algn="l">
                <a:lnSpc>
                  <a:spcPct val="150000"/>
                </a:lnSpc>
                <a:spcBef>
                  <a:spcPts val="600"/>
                </a:spcBef>
              </a:pPr>
              <a:endParaRPr lang="en-US" sz="1200" b="0" i="0" dirty="0">
                <a:solidFill>
                  <a:schemeClr val="bg1"/>
                </a:solidFill>
                <a:effectLst/>
                <a:latin typeface="Lora" pitchFamily="2" charset="0"/>
              </a:endParaRPr>
            </a:p>
          </p:txBody>
        </p:sp>
        <p:sp>
          <p:nvSpPr>
            <p:cNvPr id="11" name="TextBox 10">
              <a:extLst>
                <a:ext uri="{FF2B5EF4-FFF2-40B4-BE49-F238E27FC236}">
                  <a16:creationId xmlns:a16="http://schemas.microsoft.com/office/drawing/2014/main" id="{3C140716-D823-B40B-013C-7126BD43E62D}"/>
                </a:ext>
              </a:extLst>
            </p:cNvPr>
            <p:cNvSpPr txBox="1"/>
            <p:nvPr/>
          </p:nvSpPr>
          <p:spPr>
            <a:xfrm>
              <a:off x="11354911" y="2644170"/>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sp>
          <p:nvSpPr>
            <p:cNvPr id="13" name="TextBox 12">
              <a:extLst>
                <a:ext uri="{FF2B5EF4-FFF2-40B4-BE49-F238E27FC236}">
                  <a16:creationId xmlns:a16="http://schemas.microsoft.com/office/drawing/2014/main" id="{26C2CDFE-6158-4196-8607-13B7124A968F}"/>
                </a:ext>
              </a:extLst>
            </p:cNvPr>
            <p:cNvSpPr txBox="1"/>
            <p:nvPr/>
          </p:nvSpPr>
          <p:spPr>
            <a:xfrm>
              <a:off x="10354533" y="874644"/>
              <a:ext cx="837089" cy="1569660"/>
            </a:xfrm>
            <a:prstGeom prst="rect">
              <a:avLst/>
            </a:prstGeom>
            <a:noFill/>
          </p:spPr>
          <p:txBody>
            <a:bodyPr wrap="none" rtlCol="0">
              <a:spAutoFit/>
            </a:bodyPr>
            <a:lstStyle/>
            <a:p>
              <a:r>
                <a:rPr lang="en-US" sz="9600" b="1" dirty="0">
                  <a:solidFill>
                    <a:schemeClr val="accent1"/>
                  </a:solidFill>
                  <a:effectLst>
                    <a:outerShdw blurRad="38100" dist="38100" dir="2700000" algn="tl">
                      <a:srgbClr val="000000">
                        <a:alpha val="43137"/>
                      </a:srgbClr>
                    </a:outerShdw>
                  </a:effectLst>
                  <a:latin typeface="Lora" pitchFamily="2" charset="0"/>
                </a:rPr>
                <a:t>+</a:t>
              </a:r>
            </a:p>
          </p:txBody>
        </p:sp>
      </p:grpSp>
    </p:spTree>
    <p:extLst>
      <p:ext uri="{BB962C8B-B14F-4D97-AF65-F5344CB8AC3E}">
        <p14:creationId xmlns:p14="http://schemas.microsoft.com/office/powerpoint/2010/main" val="1432358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lang="en-US" sz="4000" b="1" dirty="0">
                <a:solidFill>
                  <a:schemeClr val="accent1"/>
                </a:solidFill>
                <a:latin typeface="Lora" pitchFamily="2" charset="0"/>
                <a:ea typeface="Cambria" panose="02040503050406030204" pitchFamily="18" charset="0"/>
                <a:cs typeface="+mn-cs"/>
              </a:rPr>
              <a:t>Modules</a:t>
            </a:r>
            <a:endParaRPr kumimoji="0" lang="en-US" sz="4000" b="1" i="0" u="none" strike="noStrike" kern="1200" cap="none" spc="0" normalizeH="0" baseline="0" noProof="0" dirty="0">
              <a:ln>
                <a:noFill/>
              </a:ln>
              <a:solidFill>
                <a:schemeClr val="accent1"/>
              </a:solidFill>
              <a:effectLst/>
              <a:uLnTx/>
              <a:uFillTx/>
              <a:latin typeface="Lora" pitchFamily="2" charset="0"/>
              <a:ea typeface="Cambria" panose="02040503050406030204" pitchFamily="18" charset="0"/>
              <a:cs typeface="+mn-cs"/>
            </a:endParaRPr>
          </a:p>
        </p:txBody>
      </p:sp>
      <p:sp>
        <p:nvSpPr>
          <p:cNvPr id="7" name="Rectangle 6">
            <a:extLst>
              <a:ext uri="{FF2B5EF4-FFF2-40B4-BE49-F238E27FC236}">
                <a16:creationId xmlns:a16="http://schemas.microsoft.com/office/drawing/2014/main" id="{EF02BDB2-35C6-50BB-196E-5564E0DDA336}"/>
              </a:ext>
            </a:extLst>
          </p:cNvPr>
          <p:cNvSpPr/>
          <p:nvPr/>
        </p:nvSpPr>
        <p:spPr>
          <a:xfrm>
            <a:off x="854399" y="1541595"/>
            <a:ext cx="10483203" cy="363176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sng" strike="noStrike" kern="1200" cap="none" spc="0" normalizeH="0" baseline="0" noProof="0" dirty="0">
                <a:ln>
                  <a:noFill/>
                </a:ln>
                <a:solidFill>
                  <a:schemeClr val="accent1"/>
                </a:solidFill>
                <a:effectLst/>
                <a:uLnTx/>
                <a:uFillTx/>
                <a:latin typeface="Lora" pitchFamily="2" charset="0"/>
                <a:cs typeface="Segoe UI" panose="020B0502040204020203" pitchFamily="34" charset="0"/>
              </a:rPr>
              <a:t>Hardware: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000000"/>
                </a:solidFill>
                <a:latin typeface="Lora" pitchFamily="2" charset="0"/>
                <a:cs typeface="Segoe UI" panose="020B0502040204020203" pitchFamily="34" charset="0"/>
              </a:rPr>
              <a:t>I7 processer </a:t>
            </a:r>
            <a:r>
              <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Lora" pitchFamily="2" charset="0"/>
                <a:cs typeface="Segoe UI" panose="020B0502040204020203" pitchFamily="34" charset="0"/>
              </a:rPr>
              <a:t>16GB RAM</a:t>
            </a:r>
            <a:r>
              <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b="1" u="sng" dirty="0">
                <a:solidFill>
                  <a:schemeClr val="accent1"/>
                </a:solidFill>
                <a:latin typeface="Lora" pitchFamily="2" charset="0"/>
                <a:cs typeface="Segoe UI" panose="020B0502040204020203" pitchFamily="34" charset="0"/>
              </a:rPr>
              <a:t>Software</a:t>
            </a:r>
            <a:r>
              <a:rPr kumimoji="0" lang="en-US" sz="1800" b="1" i="0" u="sng" strike="noStrike" kern="1200" cap="none" spc="0" normalizeH="0" baseline="0" noProof="0" dirty="0">
                <a:ln>
                  <a:noFill/>
                </a:ln>
                <a:solidFill>
                  <a:schemeClr val="accent1"/>
                </a:solidFill>
                <a:effectLst/>
                <a:uLnTx/>
                <a:uFillTx/>
                <a:latin typeface="Lora" pitchFamily="2" charset="0"/>
                <a:cs typeface="Segoe UI" panose="020B0502040204020203"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000000"/>
                </a:solidFill>
                <a:latin typeface="Lora" pitchFamily="2" charset="0"/>
                <a:cs typeface="Segoe UI" panose="020B0502040204020203" pitchFamily="34" charset="0"/>
              </a:rPr>
              <a:t>Python.</a:t>
            </a: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rPr>
              <a:t>Vs Code .</a:t>
            </a:r>
          </a:p>
          <a:p>
            <a:pPr marL="285750" indent="-285750">
              <a:buFont typeface="Arial" panose="020B0604020202020204" pitchFamily="34" charset="0"/>
              <a:buChar char="•"/>
              <a:defRPr/>
            </a:pPr>
            <a:r>
              <a:rPr lang="en-US" sz="1800" dirty="0" err="1"/>
              <a:t>Jupyter</a:t>
            </a:r>
            <a:r>
              <a:rPr lang="en-US" sz="1800" dirty="0"/>
              <a:t> Notebook.</a:t>
            </a:r>
          </a:p>
          <a:p>
            <a:pPr marL="285750" indent="-285750">
              <a:buFont typeface="Arial" panose="020B0604020202020204" pitchFamily="34" charset="0"/>
              <a:buChar char="•"/>
              <a:defRPr/>
            </a:pPr>
            <a:r>
              <a:rPr lang="en-US" dirty="0" err="1"/>
              <a:t>Djangoo</a:t>
            </a:r>
            <a:endParaRPr lang="en-US" sz="18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000000"/>
              </a:solidFill>
              <a:effectLst/>
              <a:uLnTx/>
              <a:uFillTx/>
              <a:latin typeface="Lora" pitchFamily="2"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dirty="0">
              <a:solidFill>
                <a:srgbClr val="000000"/>
              </a:solidFill>
              <a:latin typeface="Lora" pitchFamily="2" charset="0"/>
              <a:cs typeface="Segoe UI" panose="020B0502040204020203" pitchFamily="34" charset="0"/>
            </a:endParaRPr>
          </a:p>
        </p:txBody>
      </p:sp>
    </p:spTree>
    <p:extLst>
      <p:ext uri="{BB962C8B-B14F-4D97-AF65-F5344CB8AC3E}">
        <p14:creationId xmlns:p14="http://schemas.microsoft.com/office/powerpoint/2010/main" val="322063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857;p60">
            <a:extLst>
              <a:ext uri="{FF2B5EF4-FFF2-40B4-BE49-F238E27FC236}">
                <a16:creationId xmlns:a16="http://schemas.microsoft.com/office/drawing/2014/main" id="{3FFF0A2E-6353-7377-80B6-4C35A91E8122}"/>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a:solidFill>
                  <a:schemeClr val="accent1"/>
                </a:solidFill>
                <a:latin typeface="Lora" pitchFamily="2" charset="0"/>
                <a:ea typeface="Cambria" panose="02040503050406030204" pitchFamily="18" charset="0"/>
                <a:sym typeface="Arial"/>
              </a:rPr>
              <a:t>workflow</a:t>
            </a:r>
          </a:p>
        </p:txBody>
      </p:sp>
      <p:grpSp>
        <p:nvGrpSpPr>
          <p:cNvPr id="10" name="Group 9">
            <a:extLst>
              <a:ext uri="{FF2B5EF4-FFF2-40B4-BE49-F238E27FC236}">
                <a16:creationId xmlns:a16="http://schemas.microsoft.com/office/drawing/2014/main" id="{6BE461BE-90E9-3741-5A4A-87CB9285CD18}"/>
              </a:ext>
            </a:extLst>
          </p:cNvPr>
          <p:cNvGrpSpPr/>
          <p:nvPr/>
        </p:nvGrpSpPr>
        <p:grpSpPr>
          <a:xfrm>
            <a:off x="1929385" y="1181900"/>
            <a:ext cx="7839786" cy="4494200"/>
            <a:chOff x="1063803" y="1565714"/>
            <a:chExt cx="7108597" cy="4494200"/>
          </a:xfrm>
        </p:grpSpPr>
        <p:grpSp>
          <p:nvGrpSpPr>
            <p:cNvPr id="11" name="Group 10">
              <a:extLst>
                <a:ext uri="{FF2B5EF4-FFF2-40B4-BE49-F238E27FC236}">
                  <a16:creationId xmlns:a16="http://schemas.microsoft.com/office/drawing/2014/main" id="{02EDEC55-232C-263D-6448-E4D2554477BB}"/>
                </a:ext>
              </a:extLst>
            </p:cNvPr>
            <p:cNvGrpSpPr/>
            <p:nvPr/>
          </p:nvGrpSpPr>
          <p:grpSpPr>
            <a:xfrm>
              <a:off x="1063803" y="1565714"/>
              <a:ext cx="7108597" cy="4494200"/>
              <a:chOff x="1403648" y="1586496"/>
              <a:chExt cx="7108597" cy="4494200"/>
            </a:xfrm>
          </p:grpSpPr>
          <p:sp>
            <p:nvSpPr>
              <p:cNvPr id="13" name="Rectangle 12">
                <a:extLst>
                  <a:ext uri="{FF2B5EF4-FFF2-40B4-BE49-F238E27FC236}">
                    <a16:creationId xmlns:a16="http://schemas.microsoft.com/office/drawing/2014/main" id="{307D5179-FEAB-4A03-58CE-BA7E6DFA972B}"/>
                  </a:ext>
                </a:extLst>
              </p:cNvPr>
              <p:cNvSpPr/>
              <p:nvPr/>
            </p:nvSpPr>
            <p:spPr>
              <a:xfrm>
                <a:off x="1619672" y="1605396"/>
                <a:ext cx="1224136" cy="5040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Data</a:t>
                </a:r>
              </a:p>
              <a:p>
                <a:pPr algn="ctr"/>
                <a:r>
                  <a:rPr lang="en-US" dirty="0"/>
                  <a:t>Collection</a:t>
                </a:r>
                <a:endParaRPr lang="en-IN" dirty="0"/>
              </a:p>
            </p:txBody>
          </p:sp>
          <p:sp>
            <p:nvSpPr>
              <p:cNvPr id="14" name="Rectangle 13">
                <a:extLst>
                  <a:ext uri="{FF2B5EF4-FFF2-40B4-BE49-F238E27FC236}">
                    <a16:creationId xmlns:a16="http://schemas.microsoft.com/office/drawing/2014/main" id="{992CB633-58E8-4B77-0EB2-4C4DF17A18C4}"/>
                  </a:ext>
                </a:extLst>
              </p:cNvPr>
              <p:cNvSpPr/>
              <p:nvPr/>
            </p:nvSpPr>
            <p:spPr>
              <a:xfrm>
                <a:off x="3490444" y="1586496"/>
                <a:ext cx="1656184" cy="5040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Data</a:t>
                </a:r>
              </a:p>
              <a:p>
                <a:pPr algn="ctr"/>
                <a:r>
                  <a:rPr lang="en-US" dirty="0"/>
                  <a:t>Pre-processing</a:t>
                </a:r>
                <a:endParaRPr lang="en-IN" dirty="0"/>
              </a:p>
            </p:txBody>
          </p:sp>
          <p:sp>
            <p:nvSpPr>
              <p:cNvPr id="15" name="Rectangle 14">
                <a:extLst>
                  <a:ext uri="{FF2B5EF4-FFF2-40B4-BE49-F238E27FC236}">
                    <a16:creationId xmlns:a16="http://schemas.microsoft.com/office/drawing/2014/main" id="{3BCF2239-D2B6-716E-F40A-485E4CEABC80}"/>
                  </a:ext>
                </a:extLst>
              </p:cNvPr>
              <p:cNvSpPr/>
              <p:nvPr/>
            </p:nvSpPr>
            <p:spPr>
              <a:xfrm>
                <a:off x="5940151" y="1592796"/>
                <a:ext cx="2312003" cy="4914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Selection and data split</a:t>
                </a:r>
                <a:endParaRPr lang="en-IN" dirty="0"/>
              </a:p>
            </p:txBody>
          </p:sp>
          <p:cxnSp>
            <p:nvCxnSpPr>
              <p:cNvPr id="18" name="Straight Arrow Connector 17">
                <a:extLst>
                  <a:ext uri="{FF2B5EF4-FFF2-40B4-BE49-F238E27FC236}">
                    <a16:creationId xmlns:a16="http://schemas.microsoft.com/office/drawing/2014/main" id="{4539E29A-D1FA-1DFF-347F-15E09DB7079F}"/>
                  </a:ext>
                </a:extLst>
              </p:cNvPr>
              <p:cNvCxnSpPr>
                <a:stCxn id="13" idx="3"/>
                <a:endCxn id="14" idx="1"/>
              </p:cNvCxnSpPr>
              <p:nvPr/>
            </p:nvCxnSpPr>
            <p:spPr>
              <a:xfrm flipV="1">
                <a:off x="2843808" y="1838524"/>
                <a:ext cx="646636" cy="189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9" name="Straight Arrow Connector 18">
                <a:extLst>
                  <a:ext uri="{FF2B5EF4-FFF2-40B4-BE49-F238E27FC236}">
                    <a16:creationId xmlns:a16="http://schemas.microsoft.com/office/drawing/2014/main" id="{29191E1E-0C23-1DBD-C9B6-A5FB8F1668B2}"/>
                  </a:ext>
                </a:extLst>
              </p:cNvPr>
              <p:cNvCxnSpPr>
                <a:cxnSpLocks/>
                <a:stCxn id="14" idx="3"/>
                <a:endCxn id="15" idx="1"/>
              </p:cNvCxnSpPr>
              <p:nvPr/>
            </p:nvCxnSpPr>
            <p:spPr>
              <a:xfrm>
                <a:off x="5146628" y="1838524"/>
                <a:ext cx="793523"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3" name="Straight Connector 22">
                <a:extLst>
                  <a:ext uri="{FF2B5EF4-FFF2-40B4-BE49-F238E27FC236}">
                    <a16:creationId xmlns:a16="http://schemas.microsoft.com/office/drawing/2014/main" id="{151F8841-394A-7EF2-925D-EBB44A3BFE59}"/>
                  </a:ext>
                </a:extLst>
              </p:cNvPr>
              <p:cNvCxnSpPr>
                <a:cxnSpLocks/>
              </p:cNvCxnSpPr>
              <p:nvPr/>
            </p:nvCxnSpPr>
            <p:spPr>
              <a:xfrm>
                <a:off x="6804248" y="2084252"/>
                <a:ext cx="185675" cy="1488764"/>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E7032149-19EA-11DF-659F-E93A923CFCD9}"/>
                  </a:ext>
                </a:extLst>
              </p:cNvPr>
              <p:cNvCxnSpPr/>
              <p:nvPr/>
            </p:nvCxnSpPr>
            <p:spPr>
              <a:xfrm flipH="1">
                <a:off x="6266730" y="3573016"/>
                <a:ext cx="684076" cy="55266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BE41A4C9-18D1-DBF6-70C0-EA86BAF96545}"/>
                  </a:ext>
                </a:extLst>
              </p:cNvPr>
              <p:cNvCxnSpPr/>
              <p:nvPr/>
            </p:nvCxnSpPr>
            <p:spPr>
              <a:xfrm>
                <a:off x="6989924" y="3573016"/>
                <a:ext cx="978916" cy="55266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7" name="Rectangle 26">
                <a:extLst>
                  <a:ext uri="{FF2B5EF4-FFF2-40B4-BE49-F238E27FC236}">
                    <a16:creationId xmlns:a16="http://schemas.microsoft.com/office/drawing/2014/main" id="{C1ECE450-E107-8A20-2271-C894F8663419}"/>
                  </a:ext>
                </a:extLst>
              </p:cNvPr>
              <p:cNvSpPr/>
              <p:nvPr/>
            </p:nvSpPr>
            <p:spPr>
              <a:xfrm>
                <a:off x="5888688" y="4149668"/>
                <a:ext cx="1062118" cy="3834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Training</a:t>
                </a:r>
                <a:endParaRPr lang="en-IN" dirty="0"/>
              </a:p>
            </p:txBody>
          </p:sp>
          <p:sp>
            <p:nvSpPr>
              <p:cNvPr id="28" name="Rectangle 27">
                <a:extLst>
                  <a:ext uri="{FF2B5EF4-FFF2-40B4-BE49-F238E27FC236}">
                    <a16:creationId xmlns:a16="http://schemas.microsoft.com/office/drawing/2014/main" id="{596EAEBB-6D53-2E3F-37EC-8890CAAB34C1}"/>
                  </a:ext>
                </a:extLst>
              </p:cNvPr>
              <p:cNvSpPr/>
              <p:nvPr/>
            </p:nvSpPr>
            <p:spPr>
              <a:xfrm>
                <a:off x="7450127" y="4143458"/>
                <a:ext cx="1062118" cy="3834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Testing</a:t>
                </a:r>
                <a:endParaRPr lang="en-IN" dirty="0"/>
              </a:p>
            </p:txBody>
          </p:sp>
          <p:sp>
            <p:nvSpPr>
              <p:cNvPr id="29" name="Rectangle 28">
                <a:extLst>
                  <a:ext uri="{FF2B5EF4-FFF2-40B4-BE49-F238E27FC236}">
                    <a16:creationId xmlns:a16="http://schemas.microsoft.com/office/drawing/2014/main" id="{8F167348-C5C0-D7A2-A380-5862B6D706F7}"/>
                  </a:ext>
                </a:extLst>
              </p:cNvPr>
              <p:cNvSpPr/>
              <p:nvPr/>
            </p:nvSpPr>
            <p:spPr>
              <a:xfrm>
                <a:off x="2931740" y="2564904"/>
                <a:ext cx="2214888" cy="128444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Model Selections</a:t>
                </a:r>
              </a:p>
            </p:txBody>
          </p:sp>
          <p:cxnSp>
            <p:nvCxnSpPr>
              <p:cNvPr id="30" name="Elbow Connector 20">
                <a:extLst>
                  <a:ext uri="{FF2B5EF4-FFF2-40B4-BE49-F238E27FC236}">
                    <a16:creationId xmlns:a16="http://schemas.microsoft.com/office/drawing/2014/main" id="{EB7E8178-1BD7-8A1E-5079-5D8317EC2B16}"/>
                  </a:ext>
                </a:extLst>
              </p:cNvPr>
              <p:cNvCxnSpPr>
                <a:stCxn id="29" idx="2"/>
                <a:endCxn id="27" idx="1"/>
              </p:cNvCxnSpPr>
              <p:nvPr/>
            </p:nvCxnSpPr>
            <p:spPr>
              <a:xfrm rot="16200000" flipH="1">
                <a:off x="4717914" y="3170616"/>
                <a:ext cx="492044" cy="1849504"/>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97730DF3-6F68-651F-C811-8E831D720D43}"/>
                  </a:ext>
                </a:extLst>
              </p:cNvPr>
              <p:cNvCxnSpPr/>
              <p:nvPr/>
            </p:nvCxnSpPr>
            <p:spPr>
              <a:xfrm flipH="1">
                <a:off x="2319671" y="3717032"/>
                <a:ext cx="612071"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4B36F69B-CB78-BDE5-D27D-CD5078217D51}"/>
                  </a:ext>
                </a:extLst>
              </p:cNvPr>
              <p:cNvCxnSpPr/>
              <p:nvPr/>
            </p:nvCxnSpPr>
            <p:spPr>
              <a:xfrm>
                <a:off x="3189914" y="3849346"/>
                <a:ext cx="11224" cy="83851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0E3C79F9-52AB-F936-9773-FA0E0968E52F}"/>
                  </a:ext>
                </a:extLst>
              </p:cNvPr>
              <p:cNvCxnSpPr/>
              <p:nvPr/>
            </p:nvCxnSpPr>
            <p:spPr>
              <a:xfrm flipH="1">
                <a:off x="2319671" y="2720622"/>
                <a:ext cx="61207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A710A44D-CBD5-0E6F-B950-D4C324430A41}"/>
                  </a:ext>
                </a:extLst>
              </p:cNvPr>
              <p:cNvCxnSpPr>
                <a:stCxn id="29" idx="1"/>
              </p:cNvCxnSpPr>
              <p:nvPr/>
            </p:nvCxnSpPr>
            <p:spPr>
              <a:xfrm flipH="1">
                <a:off x="2319671" y="3207125"/>
                <a:ext cx="612069" cy="585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5" name="Rectangle 34">
                <a:extLst>
                  <a:ext uri="{FF2B5EF4-FFF2-40B4-BE49-F238E27FC236}">
                    <a16:creationId xmlns:a16="http://schemas.microsoft.com/office/drawing/2014/main" id="{E1457021-0A04-4F82-841C-A25F306A5F6A}"/>
                  </a:ext>
                </a:extLst>
              </p:cNvPr>
              <p:cNvSpPr/>
              <p:nvPr/>
            </p:nvSpPr>
            <p:spPr>
              <a:xfrm>
                <a:off x="1403648" y="2564904"/>
                <a:ext cx="916023" cy="3600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100" dirty="0"/>
                  <a:t>SVM</a:t>
                </a:r>
                <a:endParaRPr lang="en-IN" sz="1100" dirty="0"/>
              </a:p>
            </p:txBody>
          </p:sp>
          <p:sp>
            <p:nvSpPr>
              <p:cNvPr id="36" name="Rectangle 35">
                <a:extLst>
                  <a:ext uri="{FF2B5EF4-FFF2-40B4-BE49-F238E27FC236}">
                    <a16:creationId xmlns:a16="http://schemas.microsoft.com/office/drawing/2014/main" id="{0EF19854-FA07-BCC2-4942-5966792939A1}"/>
                  </a:ext>
                </a:extLst>
              </p:cNvPr>
              <p:cNvSpPr/>
              <p:nvPr/>
            </p:nvSpPr>
            <p:spPr>
              <a:xfrm>
                <a:off x="1403649" y="3068960"/>
                <a:ext cx="936104" cy="32403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100" dirty="0"/>
                  <a:t>Random</a:t>
                </a:r>
              </a:p>
              <a:p>
                <a:pPr algn="ctr"/>
                <a:r>
                  <a:rPr lang="en-US" sz="1100" dirty="0"/>
                  <a:t>Forest</a:t>
                </a:r>
                <a:endParaRPr lang="en-IN" sz="1100" dirty="0"/>
              </a:p>
            </p:txBody>
          </p:sp>
          <p:sp>
            <p:nvSpPr>
              <p:cNvPr id="37" name="Rectangle 36">
                <a:extLst>
                  <a:ext uri="{FF2B5EF4-FFF2-40B4-BE49-F238E27FC236}">
                    <a16:creationId xmlns:a16="http://schemas.microsoft.com/office/drawing/2014/main" id="{3A4C13D4-7ECF-B3E3-DB1E-6C9C5F914825}"/>
                  </a:ext>
                </a:extLst>
              </p:cNvPr>
              <p:cNvSpPr/>
              <p:nvPr/>
            </p:nvSpPr>
            <p:spPr>
              <a:xfrm>
                <a:off x="1403650" y="3573016"/>
                <a:ext cx="954482" cy="32403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100" dirty="0"/>
                  <a:t>Decision tree</a:t>
                </a:r>
                <a:endParaRPr lang="en-IN" sz="1100" dirty="0"/>
              </a:p>
            </p:txBody>
          </p:sp>
          <p:sp>
            <p:nvSpPr>
              <p:cNvPr id="38" name="Rectangle 37">
                <a:extLst>
                  <a:ext uri="{FF2B5EF4-FFF2-40B4-BE49-F238E27FC236}">
                    <a16:creationId xmlns:a16="http://schemas.microsoft.com/office/drawing/2014/main" id="{4E25D93D-6DB1-C3C1-BD48-CF63E7110DA7}"/>
                  </a:ext>
                </a:extLst>
              </p:cNvPr>
              <p:cNvSpPr/>
              <p:nvPr/>
            </p:nvSpPr>
            <p:spPr>
              <a:xfrm>
                <a:off x="2358132" y="4653136"/>
                <a:ext cx="1437706"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Model</a:t>
                </a:r>
              </a:p>
              <a:p>
                <a:pPr algn="ctr"/>
                <a:r>
                  <a:rPr lang="en-US" dirty="0"/>
                  <a:t>Training</a:t>
                </a:r>
                <a:endParaRPr lang="en-IN" dirty="0"/>
              </a:p>
            </p:txBody>
          </p:sp>
          <p:cxnSp>
            <p:nvCxnSpPr>
              <p:cNvPr id="39" name="Straight Arrow Connector 38">
                <a:extLst>
                  <a:ext uri="{FF2B5EF4-FFF2-40B4-BE49-F238E27FC236}">
                    <a16:creationId xmlns:a16="http://schemas.microsoft.com/office/drawing/2014/main" id="{1EB696C7-6581-B547-1E9C-50C4B74228CB}"/>
                  </a:ext>
                </a:extLst>
              </p:cNvPr>
              <p:cNvCxnSpPr/>
              <p:nvPr/>
            </p:nvCxnSpPr>
            <p:spPr>
              <a:xfrm>
                <a:off x="3219214" y="5733256"/>
                <a:ext cx="1219994"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40" name="Rectangle 39">
                <a:extLst>
                  <a:ext uri="{FF2B5EF4-FFF2-40B4-BE49-F238E27FC236}">
                    <a16:creationId xmlns:a16="http://schemas.microsoft.com/office/drawing/2014/main" id="{397C9EB0-7A0D-6710-B3AD-17A73A7BCDEC}"/>
                  </a:ext>
                </a:extLst>
              </p:cNvPr>
              <p:cNvSpPr/>
              <p:nvPr/>
            </p:nvSpPr>
            <p:spPr>
              <a:xfrm>
                <a:off x="4457496" y="5360616"/>
                <a:ext cx="1449480"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Model</a:t>
                </a:r>
              </a:p>
              <a:p>
                <a:pPr algn="ctr"/>
                <a:r>
                  <a:rPr lang="en-US" dirty="0"/>
                  <a:t>Evaluation</a:t>
                </a:r>
                <a:endParaRPr lang="en-IN" dirty="0"/>
              </a:p>
            </p:txBody>
          </p:sp>
          <p:cxnSp>
            <p:nvCxnSpPr>
              <p:cNvPr id="41" name="Straight Arrow Connector 40">
                <a:extLst>
                  <a:ext uri="{FF2B5EF4-FFF2-40B4-BE49-F238E27FC236}">
                    <a16:creationId xmlns:a16="http://schemas.microsoft.com/office/drawing/2014/main" id="{C08A6FE4-DA88-F685-A196-D444306459CF}"/>
                  </a:ext>
                </a:extLst>
              </p:cNvPr>
              <p:cNvCxnSpPr/>
              <p:nvPr/>
            </p:nvCxnSpPr>
            <p:spPr>
              <a:xfrm>
                <a:off x="5906976" y="5720656"/>
                <a:ext cx="897272" cy="126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62401D6B-40A4-FA9D-FDE7-A6A62A6F598F}"/>
                  </a:ext>
                </a:extLst>
              </p:cNvPr>
              <p:cNvSpPr/>
              <p:nvPr/>
            </p:nvSpPr>
            <p:spPr>
              <a:xfrm>
                <a:off x="6804248" y="5373216"/>
                <a:ext cx="1368152" cy="7074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Deployment</a:t>
                </a:r>
                <a:endParaRPr lang="en-IN" dirty="0"/>
              </a:p>
            </p:txBody>
          </p:sp>
        </p:grpSp>
        <p:cxnSp>
          <p:nvCxnSpPr>
            <p:cNvPr id="12" name="Straight Connector 11">
              <a:extLst>
                <a:ext uri="{FF2B5EF4-FFF2-40B4-BE49-F238E27FC236}">
                  <a16:creationId xmlns:a16="http://schemas.microsoft.com/office/drawing/2014/main" id="{487B4614-9664-AF57-065B-E8D7333A3C3D}"/>
                </a:ext>
              </a:extLst>
            </p:cNvPr>
            <p:cNvCxnSpPr/>
            <p:nvPr/>
          </p:nvCxnSpPr>
          <p:spPr>
            <a:xfrm>
              <a:off x="2861293" y="5352434"/>
              <a:ext cx="0" cy="36004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281704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err="1">
                <a:solidFill>
                  <a:schemeClr val="accent1"/>
                </a:solidFill>
                <a:latin typeface="Lora" pitchFamily="2" charset="0"/>
                <a:ea typeface="Cambria" panose="02040503050406030204" pitchFamily="18" charset="0"/>
                <a:sym typeface="Arial"/>
              </a:rPr>
              <a:t>DataSet</a:t>
            </a:r>
            <a:endParaRPr lang="en-US" sz="4000" b="1" dirty="0">
              <a:solidFill>
                <a:schemeClr val="accent1"/>
              </a:solidFill>
              <a:latin typeface="Lora" pitchFamily="2" charset="0"/>
              <a:ea typeface="Cambria" panose="02040503050406030204" pitchFamily="18" charset="0"/>
              <a:sym typeface="Arial"/>
            </a:endParaRPr>
          </a:p>
        </p:txBody>
      </p:sp>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473426" y="523732"/>
            <a:ext cx="10932190" cy="1459802"/>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sz="1800" dirty="0"/>
          </a:p>
          <a:p>
            <a:pPr marL="152396" indent="0">
              <a:buNone/>
            </a:pPr>
            <a:r>
              <a:rPr lang="en-GB" sz="1800" b="0" i="0" dirty="0">
                <a:solidFill>
                  <a:schemeClr val="tx1">
                    <a:lumMod val="95000"/>
                    <a:lumOff val="5000"/>
                  </a:schemeClr>
                </a:solidFill>
                <a:effectLst/>
                <a:latin typeface="Lora" pitchFamily="2" charset="0"/>
              </a:rPr>
              <a:t>This dataset is originally from the National Institute of Diabetes and Digestive and Kidney Diseases. The objective of the dataset is to diagnostically predict whether or not a patient has diabetes, based on certain diagnostic measurements included in the dataset. Several constraints were placed on the selection of these instances from a larger database. In particular, all patients here are females at least 21 years old of Pima Indian heritage.</a:t>
            </a:r>
            <a:r>
              <a:rPr lang="en-US" sz="1800" dirty="0">
                <a:solidFill>
                  <a:schemeClr val="tx1">
                    <a:lumMod val="95000"/>
                    <a:lumOff val="5000"/>
                  </a:schemeClr>
                </a:solidFill>
                <a:latin typeface="Lora" pitchFamily="2" charset="0"/>
              </a:rPr>
              <a:t>.</a:t>
            </a:r>
            <a:endParaRPr lang="en-US" sz="1800" b="1" dirty="0">
              <a:solidFill>
                <a:schemeClr val="tx1">
                  <a:lumMod val="95000"/>
                  <a:lumOff val="5000"/>
                </a:schemeClr>
              </a:solidFill>
              <a:latin typeface="Lora" pitchFamily="2" charset="0"/>
            </a:endParaRPr>
          </a:p>
        </p:txBody>
      </p:sp>
      <p:sp>
        <p:nvSpPr>
          <p:cNvPr id="5" name="Rectangle 4">
            <a:extLst>
              <a:ext uri="{FF2B5EF4-FFF2-40B4-BE49-F238E27FC236}">
                <a16:creationId xmlns:a16="http://schemas.microsoft.com/office/drawing/2014/main" id="{8909938E-068C-57A0-AD81-1D7154A77BEA}"/>
              </a:ext>
            </a:extLst>
          </p:cNvPr>
          <p:cNvSpPr/>
          <p:nvPr/>
        </p:nvSpPr>
        <p:spPr>
          <a:xfrm>
            <a:off x="726679" y="2212134"/>
            <a:ext cx="10425684" cy="48013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b="1" dirty="0"/>
              <a:t>Title: </a:t>
            </a:r>
            <a:r>
              <a:rPr lang="en-US" dirty="0"/>
              <a:t>“diabetes </a:t>
            </a:r>
            <a:r>
              <a:rPr lang="en-US" dirty="0" err="1"/>
              <a:t>predicition</a:t>
            </a:r>
            <a:r>
              <a:rPr lang="en-US" dirty="0"/>
              <a:t> ” </a:t>
            </a:r>
          </a:p>
          <a:p>
            <a:pPr marL="285750" indent="-285750">
              <a:buFont typeface="Arial" pitchFamily="34" charset="0"/>
              <a:buChar char="•"/>
            </a:pPr>
            <a:r>
              <a:rPr lang="en-US" b="1" dirty="0"/>
              <a:t>Source and Retrieval:</a:t>
            </a:r>
          </a:p>
          <a:p>
            <a:pPr marL="742950" lvl="1" indent="-285750">
              <a:buFont typeface="Arial" pitchFamily="34" charset="0"/>
              <a:buChar char="•"/>
            </a:pPr>
            <a:r>
              <a:rPr lang="en-US" dirty="0"/>
              <a:t>Source: Kaggle.com</a:t>
            </a:r>
          </a:p>
          <a:p>
            <a:pPr marL="742950" lvl="1" indent="-285750">
              <a:buFont typeface="Arial" pitchFamily="34" charset="0"/>
              <a:buChar char="•"/>
            </a:pPr>
            <a:r>
              <a:rPr lang="en-US" dirty="0"/>
              <a:t>Files: “diabetes.csv" </a:t>
            </a:r>
          </a:p>
          <a:p>
            <a:pPr marL="285750" indent="-285750">
              <a:buFont typeface="Arial" pitchFamily="34" charset="0"/>
              <a:buChar char="•"/>
            </a:pPr>
            <a:r>
              <a:rPr lang="en-US" b="1" dirty="0"/>
              <a:t>Dataset Details:</a:t>
            </a:r>
          </a:p>
          <a:p>
            <a:pPr marL="742950" lvl="1" indent="-285750">
              <a:buFont typeface="Arial" pitchFamily="34" charset="0"/>
              <a:buChar char="•"/>
            </a:pPr>
            <a:r>
              <a:rPr lang="en-US" dirty="0"/>
              <a:t>Total Records: 2000</a:t>
            </a:r>
          </a:p>
          <a:p>
            <a:pPr marL="285750" indent="-285750">
              <a:buFont typeface="Arial" pitchFamily="34" charset="0"/>
              <a:buChar char="•"/>
            </a:pPr>
            <a:r>
              <a:rPr lang="en-US" b="1" dirty="0"/>
              <a:t>Attributes:</a:t>
            </a:r>
          </a:p>
          <a:p>
            <a:pPr marL="742950" lvl="1" indent="-285750">
              <a:buFont typeface="Arial" pitchFamily="34" charset="0"/>
              <a:buChar char="•"/>
            </a:pPr>
            <a:r>
              <a:rPr lang="en-US" dirty="0"/>
              <a:t>Pregnancies</a:t>
            </a:r>
          </a:p>
          <a:p>
            <a:pPr marL="742950" lvl="1" indent="-285750">
              <a:buFont typeface="Arial" pitchFamily="34" charset="0"/>
              <a:buChar char="•"/>
            </a:pPr>
            <a:r>
              <a:rPr lang="en-US" dirty="0"/>
              <a:t>Glucose</a:t>
            </a:r>
          </a:p>
          <a:p>
            <a:pPr marL="742950" lvl="1" indent="-285750">
              <a:buFont typeface="Arial" pitchFamily="34" charset="0"/>
              <a:buChar char="•"/>
            </a:pPr>
            <a:r>
              <a:rPr lang="en-US" dirty="0" err="1"/>
              <a:t>BloodPressure</a:t>
            </a:r>
            <a:endParaRPr lang="en-US" dirty="0"/>
          </a:p>
          <a:p>
            <a:pPr marL="742950" lvl="1" indent="-285750">
              <a:buFont typeface="Arial" pitchFamily="34" charset="0"/>
              <a:buChar char="•"/>
            </a:pPr>
            <a:r>
              <a:rPr lang="en-US" dirty="0" err="1"/>
              <a:t>SkinThickness</a:t>
            </a:r>
            <a:endParaRPr lang="en-US" dirty="0"/>
          </a:p>
          <a:p>
            <a:pPr marL="742950" lvl="1" indent="-285750">
              <a:buFont typeface="Arial" pitchFamily="34" charset="0"/>
              <a:buChar char="•"/>
            </a:pPr>
            <a:r>
              <a:rPr lang="en-US" dirty="0"/>
              <a:t>Insulin</a:t>
            </a:r>
          </a:p>
          <a:p>
            <a:pPr marL="742950" lvl="1" indent="-285750">
              <a:buFont typeface="Arial" pitchFamily="34" charset="0"/>
              <a:buChar char="•"/>
            </a:pPr>
            <a:r>
              <a:rPr lang="en-US" dirty="0"/>
              <a:t>BMI</a:t>
            </a:r>
          </a:p>
          <a:p>
            <a:pPr marL="742950" lvl="1" indent="-285750">
              <a:buFont typeface="Arial" pitchFamily="34" charset="0"/>
              <a:buChar char="•"/>
            </a:pPr>
            <a:r>
              <a:rPr lang="en-US" dirty="0" err="1"/>
              <a:t>DiabetesPedigreeFunction</a:t>
            </a:r>
            <a:endParaRPr lang="en-US" dirty="0"/>
          </a:p>
          <a:p>
            <a:pPr marL="742950" lvl="1" indent="-285750">
              <a:buFont typeface="Arial" pitchFamily="34" charset="0"/>
              <a:buChar char="•"/>
            </a:pPr>
            <a:r>
              <a:rPr lang="en-US" dirty="0"/>
              <a:t>Age</a:t>
            </a:r>
          </a:p>
          <a:p>
            <a:pPr marL="742950" lvl="1" indent="-285750">
              <a:buFont typeface="Arial" pitchFamily="34" charset="0"/>
              <a:buChar char="•"/>
            </a:pPr>
            <a:r>
              <a:rPr lang="en-US" dirty="0"/>
              <a:t>Outcome</a:t>
            </a:r>
          </a:p>
          <a:p>
            <a:pPr marL="742950" lvl="1" indent="-285750">
              <a:buFont typeface="Arial" pitchFamily="34" charset="0"/>
              <a:buChar char="•"/>
            </a:pPr>
            <a:endParaRPr lang="en-US" dirty="0"/>
          </a:p>
        </p:txBody>
      </p:sp>
    </p:spTree>
    <p:extLst>
      <p:ext uri="{BB962C8B-B14F-4D97-AF65-F5344CB8AC3E}">
        <p14:creationId xmlns:p14="http://schemas.microsoft.com/office/powerpoint/2010/main" val="739571197"/>
      </p:ext>
    </p:extLst>
  </p:cSld>
  <p:clrMapOvr>
    <a:masterClrMapping/>
  </p:clrMapOvr>
</p:sld>
</file>

<file path=ppt/theme/theme1.xml><?xml version="1.0" encoding="utf-8"?>
<a:theme xmlns:a="http://schemas.openxmlformats.org/drawingml/2006/main" name="Office Theme">
  <a:themeElements>
    <a:clrScheme name="Custom 93">
      <a:dk1>
        <a:sysClr val="windowText" lastClr="000000"/>
      </a:dk1>
      <a:lt1>
        <a:sysClr val="window" lastClr="FFFFFF"/>
      </a:lt1>
      <a:dk2>
        <a:srgbClr val="455F51"/>
      </a:dk2>
      <a:lt2>
        <a:srgbClr val="E3DED1"/>
      </a:lt2>
      <a:accent1>
        <a:srgbClr val="218289"/>
      </a:accent1>
      <a:accent2>
        <a:srgbClr val="464F58"/>
      </a:accent2>
      <a:accent3>
        <a:srgbClr val="55657C"/>
      </a:accent3>
      <a:accent4>
        <a:srgbClr val="404D5D"/>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2068</Words>
  <Application>Microsoft Office PowerPoint</Application>
  <PresentationFormat>Widescreen</PresentationFormat>
  <Paragraphs>256</Paragraphs>
  <Slides>35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Calibri Light</vt:lpstr>
      <vt:lpstr>Consolas</vt:lpstr>
      <vt:lpstr>Google Sans</vt:lpstr>
      <vt:lpstr>Lato</vt:lpstr>
      <vt:lpstr>Lora</vt:lpstr>
      <vt:lpstr>Lora</vt:lpstr>
      <vt:lpstr>Söhne</vt:lpstr>
      <vt:lpstr>Söhne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SYED FARMAN ALI</cp:lastModifiedBy>
  <cp:revision>148</cp:revision>
  <dcterms:created xsi:type="dcterms:W3CDTF">2023-06-20T04:03:50Z</dcterms:created>
  <dcterms:modified xsi:type="dcterms:W3CDTF">2023-11-30T06:22:57Z</dcterms:modified>
</cp:coreProperties>
</file>